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82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81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5334C9-FF60-47A2-91FB-7E2414D50DBA}" type="datetimeFigureOut">
              <a:rPr lang="fr-FR" smtClean="0"/>
              <a:pPr/>
              <a:t>13/03/2016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42AC8-A3C3-4632-98BC-9983ADF195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78004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7939067-4F6A-4ED7-A7B0-F3F5066D169B}" type="slidenum">
              <a:rPr lang="fr-FR" sz="1200" smtClean="0"/>
              <a:pPr/>
              <a:t>3</a:t>
            </a:fld>
            <a:endParaRPr lang="fr-FR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27FBE6F2-0CCF-4DAD-AB2E-542870DD53D9}" type="slidenum">
              <a:rPr lang="fr-FR" sz="1200" smtClean="0"/>
              <a:pPr/>
              <a:t>4</a:t>
            </a:fld>
            <a:endParaRPr lang="fr-FR" sz="120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B75E58A1-F228-4074-B72D-5223D67CA000}" type="slidenum">
              <a:rPr lang="fr-FR" sz="1200" smtClean="0"/>
              <a:pPr/>
              <a:t>5</a:t>
            </a:fld>
            <a:endParaRPr lang="fr-FR" sz="120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AEA664B1-B40B-4DDB-B477-CAB94FDC3220}" type="slidenum">
              <a:rPr lang="fr-FR" sz="1200" smtClean="0"/>
              <a:pPr/>
              <a:t>8</a:t>
            </a:fld>
            <a:endParaRPr lang="fr-FR" sz="120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AF4C-ED05-4E2D-844D-5416973B496D}" type="datetimeFigureOut">
              <a:rPr lang="fr-FR" smtClean="0"/>
              <a:pPr/>
              <a:t>13/03/2016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4585-B59C-42DE-8CCB-A8F4338413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47944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AF4C-ED05-4E2D-844D-5416973B496D}" type="datetimeFigureOut">
              <a:rPr lang="fr-FR" smtClean="0"/>
              <a:pPr/>
              <a:t>13/03/2016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4585-B59C-42DE-8CCB-A8F4338413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55315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AF4C-ED05-4E2D-844D-5416973B496D}" type="datetimeFigureOut">
              <a:rPr lang="fr-FR" smtClean="0"/>
              <a:pPr/>
              <a:t>13/03/2016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4585-B59C-42DE-8CCB-A8F4338413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00591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AF4C-ED05-4E2D-844D-5416973B496D}" type="datetimeFigureOut">
              <a:rPr lang="fr-FR" smtClean="0"/>
              <a:pPr/>
              <a:t>13/03/2016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4585-B59C-42DE-8CCB-A8F4338413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43587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AF4C-ED05-4E2D-844D-5416973B496D}" type="datetimeFigureOut">
              <a:rPr lang="fr-FR" smtClean="0"/>
              <a:pPr/>
              <a:t>13/03/2016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4585-B59C-42DE-8CCB-A8F4338413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7913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AF4C-ED05-4E2D-844D-5416973B496D}" type="datetimeFigureOut">
              <a:rPr lang="fr-FR" smtClean="0"/>
              <a:pPr/>
              <a:t>13/03/2016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4585-B59C-42DE-8CCB-A8F4338413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63227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AF4C-ED05-4E2D-844D-5416973B496D}" type="datetimeFigureOut">
              <a:rPr lang="fr-FR" smtClean="0"/>
              <a:pPr/>
              <a:t>13/03/2016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4585-B59C-42DE-8CCB-A8F4338413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46716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AF4C-ED05-4E2D-844D-5416973B496D}" type="datetimeFigureOut">
              <a:rPr lang="fr-FR" smtClean="0"/>
              <a:pPr/>
              <a:t>13/03/2016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4585-B59C-42DE-8CCB-A8F4338413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89382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AF4C-ED05-4E2D-844D-5416973B496D}" type="datetimeFigureOut">
              <a:rPr lang="fr-FR" smtClean="0"/>
              <a:pPr/>
              <a:t>13/03/2016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4585-B59C-42DE-8CCB-A8F4338413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55232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AF4C-ED05-4E2D-844D-5416973B496D}" type="datetimeFigureOut">
              <a:rPr lang="fr-FR" smtClean="0"/>
              <a:pPr/>
              <a:t>13/03/2016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4585-B59C-42DE-8CCB-A8F4338413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77018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AF4C-ED05-4E2D-844D-5416973B496D}" type="datetimeFigureOut">
              <a:rPr lang="fr-FR" smtClean="0"/>
              <a:pPr/>
              <a:t>13/03/2016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4585-B59C-42DE-8CCB-A8F4338413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92035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BAF4C-ED05-4E2D-844D-5416973B496D}" type="datetimeFigureOut">
              <a:rPr lang="fr-FR" smtClean="0"/>
              <a:pPr/>
              <a:t>13/03/2016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A4585-B59C-42DE-8CCB-A8F4338413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63412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png"/><Relationship Id="rId7" Type="http://schemas.openxmlformats.org/officeDocument/2006/relationships/image" Target="../media/image23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14.pn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png"/><Relationship Id="rId5" Type="http://schemas.openxmlformats.org/officeDocument/2006/relationships/image" Target="../media/image27.jpeg"/><Relationship Id="rId10" Type="http://schemas.openxmlformats.org/officeDocument/2006/relationships/image" Target="../media/image32.png"/><Relationship Id="rId4" Type="http://schemas.openxmlformats.org/officeDocument/2006/relationships/image" Target="../media/image14.png"/><Relationship Id="rId9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9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1.png"/><Relationship Id="rId5" Type="http://schemas.openxmlformats.org/officeDocument/2006/relationships/image" Target="../media/image6.jpeg"/><Relationship Id="rId10" Type="http://schemas.openxmlformats.org/officeDocument/2006/relationships/image" Target="../media/image10.png"/><Relationship Id="rId4" Type="http://schemas.openxmlformats.org/officeDocument/2006/relationships/image" Target="../media/image5.jpeg"/><Relationship Id="rId9" Type="http://schemas.openxmlformats.org/officeDocument/2006/relationships/hyperlink" Target="http://www.mines-telecom.fr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oneTexte 2"/>
          <p:cNvSpPr txBox="1">
            <a:spLocks noChangeArrowheads="1"/>
          </p:cNvSpPr>
          <p:nvPr/>
        </p:nvSpPr>
        <p:spPr bwMode="auto">
          <a:xfrm>
            <a:off x="1331913" y="981075"/>
            <a:ext cx="6486525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3200" b="1" dirty="0">
                <a:solidFill>
                  <a:srgbClr val="1C1599"/>
                </a:solidFill>
                <a:latin typeface="Calibri" pitchFamily="34" charset="0"/>
              </a:rPr>
              <a:t>Institut Mines-Télécom </a:t>
            </a:r>
          </a:p>
          <a:p>
            <a:pPr eaLnBrk="1" hangingPunct="1"/>
            <a:endParaRPr lang="fr-FR" sz="3200" b="1" dirty="0">
              <a:solidFill>
                <a:srgbClr val="1C1599"/>
              </a:solidFill>
              <a:latin typeface="Calibri" pitchFamily="34" charset="0"/>
            </a:endParaRPr>
          </a:p>
          <a:p>
            <a:pPr eaLnBrk="1" hangingPunct="1"/>
            <a:r>
              <a:rPr lang="fr-FR" sz="2800" b="1" dirty="0">
                <a:solidFill>
                  <a:srgbClr val="1C1599"/>
                </a:solidFill>
                <a:latin typeface="Calibri" pitchFamily="34" charset="0"/>
              </a:rPr>
              <a:t>A </a:t>
            </a:r>
            <a:r>
              <a:rPr lang="fr-FR" sz="2800" b="1" dirty="0" err="1">
                <a:solidFill>
                  <a:srgbClr val="1C1599"/>
                </a:solidFill>
                <a:latin typeface="Calibri" pitchFamily="34" charset="0"/>
              </a:rPr>
              <a:t>leading</a:t>
            </a:r>
            <a:r>
              <a:rPr lang="fr-FR" sz="2800" b="1" dirty="0">
                <a:solidFill>
                  <a:srgbClr val="1C1599"/>
                </a:solidFill>
                <a:latin typeface="Calibri" pitchFamily="34" charset="0"/>
              </a:rPr>
              <a:t> group of </a:t>
            </a:r>
            <a:r>
              <a:rPr lang="fr-FR" sz="2800" b="1" i="1" dirty="0">
                <a:solidFill>
                  <a:srgbClr val="1C1599"/>
                </a:solidFill>
                <a:latin typeface="Calibri" pitchFamily="34" charset="0"/>
              </a:rPr>
              <a:t>grandes écoles</a:t>
            </a:r>
          </a:p>
          <a:p>
            <a:pPr eaLnBrk="1" hangingPunct="1"/>
            <a:r>
              <a:rPr lang="fr-FR" sz="2800" b="1" dirty="0">
                <a:solidFill>
                  <a:srgbClr val="1C1599"/>
                </a:solidFill>
                <a:latin typeface="Calibri" pitchFamily="34" charset="0"/>
              </a:rPr>
              <a:t>in engineering, science and management</a:t>
            </a:r>
          </a:p>
          <a:p>
            <a:pPr eaLnBrk="1" hangingPunct="1"/>
            <a:endParaRPr lang="fr-FR" sz="2800" b="1" dirty="0">
              <a:solidFill>
                <a:srgbClr val="1C1599"/>
              </a:solidFill>
              <a:latin typeface="Calibri" pitchFamily="34" charset="0"/>
            </a:endParaRPr>
          </a:p>
          <a:p>
            <a:pPr eaLnBrk="1" hangingPunct="1"/>
            <a:endParaRPr lang="fr-FR" sz="2800" b="1" dirty="0">
              <a:solidFill>
                <a:srgbClr val="1C1599"/>
              </a:solidFill>
              <a:latin typeface="Calibri" pitchFamily="34" charset="0"/>
            </a:endParaRPr>
          </a:p>
          <a:p>
            <a:pPr eaLnBrk="1" hangingPunct="1"/>
            <a:r>
              <a:rPr lang="fr-FR" sz="2800" b="1" dirty="0">
                <a:solidFill>
                  <a:srgbClr val="1C1599"/>
                </a:solidFill>
                <a:latin typeface="Calibri" pitchFamily="34" charset="0"/>
              </a:rPr>
              <a:t> </a:t>
            </a:r>
          </a:p>
          <a:p>
            <a:pPr eaLnBrk="1" hangingPunct="1"/>
            <a:r>
              <a:rPr lang="fr-FR" sz="2000" dirty="0">
                <a:solidFill>
                  <a:srgbClr val="1C1599"/>
                </a:solidFill>
                <a:latin typeface="Calibri" pitchFamily="34" charset="0"/>
              </a:rPr>
              <a:t/>
            </a:r>
            <a:br>
              <a:rPr lang="fr-FR" sz="2000" dirty="0">
                <a:solidFill>
                  <a:srgbClr val="1C1599"/>
                </a:solidFill>
                <a:latin typeface="Calibri" pitchFamily="34" charset="0"/>
              </a:rPr>
            </a:br>
            <a:endParaRPr lang="fr-FR" sz="2000" dirty="0">
              <a:solidFill>
                <a:srgbClr val="1C1599"/>
              </a:solidFill>
              <a:latin typeface="Calibri" pitchFamily="34" charset="0"/>
            </a:endParaRPr>
          </a:p>
          <a:p>
            <a:pPr eaLnBrk="1" hangingPunct="1"/>
            <a:endParaRPr lang="fr-FR" sz="2800" b="1" dirty="0">
              <a:solidFill>
                <a:srgbClr val="1C1599"/>
              </a:solidFill>
              <a:latin typeface="Calibri" pitchFamily="34" charset="0"/>
            </a:endParaRPr>
          </a:p>
          <a:p>
            <a:pPr eaLnBrk="1" hangingPunct="1"/>
            <a:endParaRPr lang="fr-FR" sz="3200" dirty="0">
              <a:solidFill>
                <a:srgbClr val="1C1599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35150" y="3429000"/>
            <a:ext cx="4572000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sz="1800" dirty="0">
                <a:latin typeface="Times New Roman" pitchFamily="18" charset="0"/>
                <a:cs typeface="Times New Roman" pitchFamily="18" charset="0"/>
              </a:rPr>
              <a:t>Bhumika GUPTA, </a:t>
            </a:r>
            <a:r>
              <a:rPr lang="fr-FR" sz="1800" dirty="0" err="1">
                <a:latin typeface="Times New Roman" pitchFamily="18" charset="0"/>
                <a:cs typeface="Times New Roman" pitchFamily="18" charset="0"/>
              </a:rPr>
              <a:t>Ph.D</a:t>
            </a:r>
            <a:endParaRPr lang="fr-FR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fr-FR" sz="1800" dirty="0">
                <a:latin typeface="Times New Roman" pitchFamily="18" charset="0"/>
                <a:cs typeface="Times New Roman" pitchFamily="18" charset="0"/>
              </a:rPr>
              <a:t>E-mail: bhumika.gupta@telecom-em.eu</a:t>
            </a:r>
          </a:p>
          <a:p>
            <a:pPr>
              <a:defRPr/>
            </a:pPr>
            <a:r>
              <a:rPr lang="fr-FR" sz="1800" dirty="0" err="1" smtClean="0">
                <a:latin typeface="Times New Roman" pitchFamily="18" charset="0"/>
                <a:cs typeface="Times New Roman" pitchFamily="18" charset="0"/>
              </a:rPr>
              <a:t>Professor</a:t>
            </a:r>
            <a:r>
              <a:rPr lang="fr-F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1800" dirty="0" err="1">
                <a:latin typeface="Times New Roman" pitchFamily="18" charset="0"/>
                <a:cs typeface="Times New Roman" pitchFamily="18" charset="0"/>
              </a:rPr>
              <a:t>Human</a:t>
            </a:r>
            <a:r>
              <a:rPr lang="fr-FR" sz="1800" dirty="0">
                <a:latin typeface="Times New Roman" pitchFamily="18" charset="0"/>
                <a:cs typeface="Times New Roman" pitchFamily="18" charset="0"/>
              </a:rPr>
              <a:t> Resource Management &amp; </a:t>
            </a:r>
            <a:r>
              <a:rPr lang="fr-FR" sz="1800" dirty="0" err="1">
                <a:latin typeface="Times New Roman" pitchFamily="18" charset="0"/>
                <a:cs typeface="Times New Roman" pitchFamily="18" charset="0"/>
              </a:rPr>
              <a:t>Ogranisation</a:t>
            </a:r>
            <a:r>
              <a:rPr lang="fr-FR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800" dirty="0" err="1">
                <a:latin typeface="Times New Roman" pitchFamily="18" charset="0"/>
                <a:cs typeface="Times New Roman" pitchFamily="18" charset="0"/>
              </a:rPr>
              <a:t>Behaviour</a:t>
            </a:r>
            <a:r>
              <a:rPr lang="fr-FR" sz="18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defRPr/>
            </a:pPr>
            <a:r>
              <a:rPr lang="fr-FR" sz="1800" dirty="0" err="1">
                <a:latin typeface="Times New Roman" pitchFamily="18" charset="0"/>
                <a:cs typeface="Times New Roman" pitchFamily="18" charset="0"/>
              </a:rPr>
              <a:t>Director</a:t>
            </a:r>
            <a:r>
              <a:rPr lang="fr-FR" sz="1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fr-FR" sz="1800" dirty="0" err="1">
                <a:latin typeface="Times New Roman" pitchFamily="18" charset="0"/>
                <a:cs typeface="Times New Roman" pitchFamily="18" charset="0"/>
              </a:rPr>
              <a:t>MSc</a:t>
            </a:r>
            <a:r>
              <a:rPr lang="fr-FR" sz="1800" dirty="0">
                <a:latin typeface="Times New Roman" pitchFamily="18" charset="0"/>
                <a:cs typeface="Times New Roman" pitchFamily="18" charset="0"/>
              </a:rPr>
              <a:t> in International Management)</a:t>
            </a:r>
          </a:p>
          <a:p>
            <a:pPr>
              <a:defRPr/>
            </a:pPr>
            <a:r>
              <a:rPr lang="fr-FR" sz="1800" dirty="0">
                <a:latin typeface="Times New Roman" pitchFamily="18" charset="0"/>
                <a:cs typeface="Times New Roman" pitchFamily="18" charset="0"/>
              </a:rPr>
              <a:t>TELECOM BUSINESS SCHOOL</a:t>
            </a:r>
          </a:p>
          <a:p>
            <a:pPr>
              <a:defRPr/>
            </a:pPr>
            <a:r>
              <a:rPr lang="fr-FR" sz="1800" dirty="0">
                <a:latin typeface="Times New Roman" pitchFamily="18" charset="0"/>
                <a:cs typeface="Times New Roman" pitchFamily="18" charset="0"/>
              </a:rPr>
              <a:t>PARIS, FRANCE</a:t>
            </a:r>
          </a:p>
        </p:txBody>
      </p:sp>
    </p:spTree>
    <p:extLst>
      <p:ext uri="{BB962C8B-B14F-4D97-AF65-F5344CB8AC3E}">
        <p14:creationId xmlns:p14="http://schemas.microsoft.com/office/powerpoint/2010/main" xmlns="" val="219909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5072062" cy="4953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r-FR" sz="3200" b="1" smtClean="0"/>
              <a:t>The Campus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0825" y="908050"/>
            <a:ext cx="4826000" cy="26654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358775" lvl="1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400" b="1" smtClean="0"/>
              <a:t>Paris is 40 mins by train and 30 mins by car</a:t>
            </a:r>
          </a:p>
          <a:p>
            <a:pPr marL="358775" lvl="1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400" b="1" smtClean="0"/>
              <a:t>Train station 5 mins away, by foot</a:t>
            </a:r>
          </a:p>
          <a:p>
            <a:pPr marL="358775" lvl="1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400" b="1" smtClean="0"/>
              <a:t>RER station: 35 kms from Paris (20 mins by car)</a:t>
            </a:r>
          </a:p>
          <a:p>
            <a:pPr marL="358775" lvl="1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400" b="1" smtClean="0"/>
              <a:t>Beautiful and safe campus</a:t>
            </a:r>
          </a:p>
          <a:p>
            <a:pPr marL="358775" lvl="1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400" b="1" smtClean="0"/>
              <a:t>Shared with a school of engineering</a:t>
            </a:r>
          </a:p>
          <a:p>
            <a:pPr marL="358775" lvl="1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400" b="1" smtClean="0"/>
              <a:t>With numerous facilities, sports activities and active student associations and clubs</a:t>
            </a:r>
            <a:endParaRPr lang="en-US" sz="1400" smtClean="0"/>
          </a:p>
        </p:txBody>
      </p:sp>
      <p:pic>
        <p:nvPicPr>
          <p:cNvPr id="12292" name="Picture 5" descr="Frise15%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4505325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Frise15%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8675" y="5734050"/>
            <a:ext cx="450532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7" descr="Logo+baselineTransparen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5" y="5373688"/>
            <a:ext cx="2016125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12" descr="IMG_061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5600" y="549275"/>
            <a:ext cx="3313113" cy="220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4" descr="IMG_830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3644900"/>
            <a:ext cx="2376488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6" descr="Gymnas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675" y="3644900"/>
            <a:ext cx="2089150" cy="156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5" descr="IMG_832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3225" y="2997200"/>
            <a:ext cx="1465263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13" descr="IMG_818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038" y="2997200"/>
            <a:ext cx="1392237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2559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1619250" y="188913"/>
            <a:ext cx="6191250" cy="3397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r-FR" sz="3200" b="1" smtClean="0"/>
              <a:t>Student Life on Campus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idx="1"/>
          </p:nvPr>
        </p:nvSpPr>
        <p:spPr>
          <a:xfrm>
            <a:off x="755650" y="620713"/>
            <a:ext cx="4392613" cy="4679950"/>
          </a:xfrm>
        </p:spPr>
        <p:txBody>
          <a:bodyPr>
            <a:normAutofit fontScale="77500" lnSpcReduction="20000"/>
          </a:bodyPr>
          <a:lstStyle/>
          <a:p>
            <a:pPr marL="271463" indent="-271463" eaLnBrk="1" hangingPunct="1">
              <a:lnSpc>
                <a:spcPts val="2500"/>
              </a:lnSpc>
              <a:buClr>
                <a:srgbClr val="73003A"/>
              </a:buClr>
              <a:buSzPct val="75000"/>
              <a:buFontTx/>
              <a:buNone/>
            </a:pPr>
            <a:r>
              <a:rPr lang="en-US" sz="1600" smtClean="0">
                <a:solidFill>
                  <a:srgbClr val="1A171B"/>
                </a:solidFill>
              </a:rPr>
              <a:t>More than 60 clubs and associations:</a:t>
            </a:r>
          </a:p>
          <a:p>
            <a:pPr marL="541338" lvl="1" indent="-268288" eaLnBrk="1" hangingPunct="1">
              <a:lnSpc>
                <a:spcPts val="2500"/>
              </a:lnSpc>
              <a:buClr>
                <a:srgbClr val="73003A"/>
              </a:buClr>
              <a:buFont typeface="Times" pitchFamily="18" charset="0"/>
              <a:buChar char="•"/>
            </a:pPr>
            <a:r>
              <a:rPr lang="en-US" sz="1500" smtClean="0">
                <a:solidFill>
                  <a:srgbClr val="1A171B"/>
                </a:solidFill>
              </a:rPr>
              <a:t>To discover a new activity</a:t>
            </a:r>
          </a:p>
          <a:p>
            <a:pPr marL="541338" lvl="1" indent="-268288" eaLnBrk="1" hangingPunct="1">
              <a:lnSpc>
                <a:spcPts val="2500"/>
              </a:lnSpc>
              <a:buClr>
                <a:srgbClr val="73003A"/>
              </a:buClr>
              <a:buFont typeface="Times" pitchFamily="18" charset="0"/>
              <a:buChar char="•"/>
            </a:pPr>
            <a:r>
              <a:rPr lang="en-US" sz="1500" smtClean="0">
                <a:solidFill>
                  <a:srgbClr val="1A171B"/>
                </a:solidFill>
              </a:rPr>
              <a:t>To practice your passion</a:t>
            </a:r>
          </a:p>
          <a:p>
            <a:pPr marL="541338" lvl="1" indent="-268288" eaLnBrk="1" hangingPunct="1">
              <a:lnSpc>
                <a:spcPts val="2500"/>
              </a:lnSpc>
              <a:buClr>
                <a:srgbClr val="73003A"/>
              </a:buClr>
              <a:buFont typeface="Times" pitchFamily="18" charset="0"/>
              <a:buChar char="•"/>
            </a:pPr>
            <a:r>
              <a:rPr lang="en-US" sz="1500" smtClean="0">
                <a:solidFill>
                  <a:srgbClr val="1A171B"/>
                </a:solidFill>
              </a:rPr>
              <a:t>Get to know our associations: </a:t>
            </a:r>
          </a:p>
          <a:p>
            <a:pPr marL="271463" indent="-271463" eaLnBrk="1" hangingPunct="1">
              <a:lnSpc>
                <a:spcPts val="2500"/>
              </a:lnSpc>
              <a:buClr>
                <a:srgbClr val="73003A"/>
              </a:buClr>
              <a:buSzPct val="75000"/>
              <a:buFontTx/>
              <a:buNone/>
            </a:pPr>
            <a:r>
              <a:rPr lang="en-US" sz="1500" smtClean="0">
                <a:solidFill>
                  <a:srgbClr val="1A171B"/>
                </a:solidFill>
              </a:rPr>
              <a:t>		- Bureau Des Élèves (Student Office)</a:t>
            </a:r>
          </a:p>
          <a:p>
            <a:pPr marL="271463" indent="-271463" eaLnBrk="1" hangingPunct="1">
              <a:lnSpc>
                <a:spcPts val="2500"/>
              </a:lnSpc>
              <a:buClr>
                <a:srgbClr val="73003A"/>
              </a:buClr>
              <a:buSzPct val="75000"/>
              <a:buFontTx/>
              <a:buNone/>
            </a:pPr>
            <a:r>
              <a:rPr lang="en-US" sz="1500" smtClean="0">
                <a:solidFill>
                  <a:srgbClr val="1A171B"/>
                </a:solidFill>
              </a:rPr>
              <a:t>		- Sports Club</a:t>
            </a:r>
          </a:p>
          <a:p>
            <a:pPr marL="271463" indent="-271463" eaLnBrk="1" hangingPunct="1">
              <a:lnSpc>
                <a:spcPts val="2500"/>
              </a:lnSpc>
              <a:buClr>
                <a:srgbClr val="73003A"/>
              </a:buClr>
              <a:buSzPct val="75000"/>
              <a:buFontTx/>
              <a:buNone/>
            </a:pPr>
            <a:r>
              <a:rPr lang="en-US" sz="1500" smtClean="0">
                <a:solidFill>
                  <a:srgbClr val="1A171B"/>
                </a:solidFill>
              </a:rPr>
              <a:t>		- Art Club</a:t>
            </a:r>
          </a:p>
          <a:p>
            <a:pPr marL="271463" indent="-271463" eaLnBrk="1" hangingPunct="1">
              <a:lnSpc>
                <a:spcPts val="2500"/>
              </a:lnSpc>
              <a:buClr>
                <a:srgbClr val="73003A"/>
              </a:buClr>
              <a:buSzPct val="75000"/>
              <a:buFontTx/>
              <a:buNone/>
            </a:pPr>
            <a:r>
              <a:rPr lang="en-US" sz="1500" smtClean="0">
                <a:solidFill>
                  <a:srgbClr val="1A171B"/>
                </a:solidFill>
              </a:rPr>
              <a:t>		- Student Radio (2</a:t>
            </a:r>
            <a:r>
              <a:rPr lang="en-US" sz="1500" baseline="30000" smtClean="0">
                <a:solidFill>
                  <a:srgbClr val="1A171B"/>
                </a:solidFill>
              </a:rPr>
              <a:t>nd</a:t>
            </a:r>
            <a:r>
              <a:rPr lang="en-US" sz="1500" smtClean="0">
                <a:solidFill>
                  <a:srgbClr val="1A171B"/>
                </a:solidFill>
              </a:rPr>
              <a:t> in France)</a:t>
            </a:r>
          </a:p>
          <a:p>
            <a:pPr marL="271463" indent="-271463" eaLnBrk="1" hangingPunct="1">
              <a:lnSpc>
                <a:spcPts val="2500"/>
              </a:lnSpc>
              <a:buClr>
                <a:srgbClr val="73003A"/>
              </a:buClr>
              <a:buSzPct val="75000"/>
              <a:buFontTx/>
              <a:buNone/>
            </a:pPr>
            <a:r>
              <a:rPr lang="en-US" sz="1500" smtClean="0">
                <a:solidFill>
                  <a:srgbClr val="1A171B"/>
                </a:solidFill>
              </a:rPr>
              <a:t>		- Young Entrepreneurs</a:t>
            </a:r>
          </a:p>
          <a:p>
            <a:pPr marL="271463" indent="-271463" eaLnBrk="1" hangingPunct="1">
              <a:lnSpc>
                <a:spcPts val="2500"/>
              </a:lnSpc>
              <a:buClr>
                <a:srgbClr val="73003A"/>
              </a:buClr>
              <a:buSzPct val="75000"/>
              <a:buFontTx/>
              <a:buNone/>
            </a:pPr>
            <a:r>
              <a:rPr lang="en-US" sz="1500" smtClean="0">
                <a:solidFill>
                  <a:srgbClr val="1A171B"/>
                </a:solidFill>
              </a:rPr>
              <a:t>		- Musical Theater</a:t>
            </a:r>
          </a:p>
          <a:p>
            <a:pPr marL="271463" indent="-271463" eaLnBrk="1" hangingPunct="1">
              <a:lnSpc>
                <a:spcPts val="2500"/>
              </a:lnSpc>
              <a:buClr>
                <a:srgbClr val="73003A"/>
              </a:buClr>
              <a:buSzPct val="75000"/>
              <a:buFontTx/>
              <a:buNone/>
            </a:pPr>
            <a:r>
              <a:rPr lang="en-US" sz="1500" smtClean="0">
                <a:solidFill>
                  <a:srgbClr val="1A171B"/>
                </a:solidFill>
              </a:rPr>
              <a:t>		- Students Club welcoming </a:t>
            </a:r>
          </a:p>
          <a:p>
            <a:pPr marL="271463" indent="-271463" eaLnBrk="1" hangingPunct="1">
              <a:lnSpc>
                <a:spcPts val="2500"/>
              </a:lnSpc>
              <a:buClr>
                <a:srgbClr val="73003A"/>
              </a:buClr>
              <a:buSzPct val="75000"/>
              <a:buFontTx/>
              <a:buNone/>
            </a:pPr>
            <a:r>
              <a:rPr lang="en-US" sz="1500" smtClean="0">
                <a:solidFill>
                  <a:srgbClr val="1A171B"/>
                </a:solidFill>
              </a:rPr>
              <a:t>		International Students!</a:t>
            </a:r>
          </a:p>
          <a:p>
            <a:pPr marL="271463" indent="-271463" eaLnBrk="1" hangingPunct="1">
              <a:lnSpc>
                <a:spcPts val="2500"/>
              </a:lnSpc>
              <a:buClr>
                <a:srgbClr val="73003A"/>
              </a:buClr>
              <a:buSzPct val="75000"/>
              <a:buFontTx/>
              <a:buNone/>
            </a:pPr>
            <a:r>
              <a:rPr lang="en-US" sz="1500" smtClean="0">
                <a:solidFill>
                  <a:srgbClr val="1A171B"/>
                </a:solidFill>
              </a:rPr>
              <a:t>And many more! </a:t>
            </a:r>
          </a:p>
          <a:p>
            <a:pPr marL="271463" indent="-271463" eaLnBrk="1" hangingPunct="1"/>
            <a:endParaRPr lang="fr-FR" smtClean="0"/>
          </a:p>
        </p:txBody>
      </p:sp>
      <p:pic>
        <p:nvPicPr>
          <p:cNvPr id="13316" name="Picture 5" descr="Frise15%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4505325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Frise15%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8675" y="5805488"/>
            <a:ext cx="4505325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7" descr="Logo+baselineTransparen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5" y="5373688"/>
            <a:ext cx="2016125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51" descr="S630054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6613"/>
            <a:ext cx="2736850" cy="205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50" descr="IMG_812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333750"/>
            <a:ext cx="2736850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7" descr="C:\Users\Hadrien\Documents\Logo Dolph'int.tif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930525"/>
            <a:ext cx="72072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47" descr="evryon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3068638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Picture 3" descr="C:\Documents and Settings\mullerau\Mes documents\Mes images\174276_100001984763871_570525_n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17738"/>
            <a:ext cx="404813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4" name="Picture 53" descr="asint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9038" y="263683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46" descr="sprint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8675" y="3502025"/>
            <a:ext cx="7191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52" descr="logo Welcom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1688" y="4437063"/>
            <a:ext cx="817562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0492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1042988" y="115888"/>
            <a:ext cx="6983412" cy="7000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b="1" smtClean="0"/>
              <a:t>La MAISEL (Student Housing)</a:t>
            </a:r>
            <a:r>
              <a:rPr lang="en-US" sz="2800" smtClean="0"/>
              <a:t/>
            </a:r>
            <a:br>
              <a:rPr lang="en-US" sz="2800" smtClean="0"/>
            </a:br>
            <a:r>
              <a:rPr lang="fr-FR" sz="1800" smtClean="0"/>
              <a:t>www.maisel.it-sudparis.eu</a:t>
            </a:r>
          </a:p>
        </p:txBody>
      </p:sp>
      <p:pic>
        <p:nvPicPr>
          <p:cNvPr id="14339" name="Picture 5" descr="Frise15%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4505325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5" descr="Frise15%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8675" y="5876925"/>
            <a:ext cx="45053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Espace réservé du contenu 6"/>
          <p:cNvSpPr>
            <a:spLocks noGrp="1"/>
          </p:cNvSpPr>
          <p:nvPr>
            <p:ph idx="1"/>
          </p:nvPr>
        </p:nvSpPr>
        <p:spPr>
          <a:xfrm>
            <a:off x="323850" y="1196975"/>
            <a:ext cx="5400675" cy="4248150"/>
          </a:xfrm>
        </p:spPr>
        <p:txBody>
          <a:bodyPr/>
          <a:lstStyle/>
          <a:p>
            <a:pPr marL="539750" lvl="1" eaLnBrk="1" hangingPunct="1">
              <a:lnSpc>
                <a:spcPts val="2900"/>
              </a:lnSpc>
              <a:buFont typeface="Arial" pitchFamily="34" charset="0"/>
              <a:buChar char="•"/>
            </a:pPr>
            <a:r>
              <a:rPr lang="en-US" sz="1800" smtClean="0"/>
              <a:t>700 student housing facilities: dorms and studios located in 6 buildings</a:t>
            </a:r>
          </a:p>
          <a:p>
            <a:pPr marL="539750" lvl="1" eaLnBrk="1" hangingPunct="1">
              <a:lnSpc>
                <a:spcPts val="2900"/>
              </a:lnSpc>
              <a:buFont typeface="Arial" pitchFamily="34" charset="0"/>
              <a:buChar char="•"/>
            </a:pPr>
            <a:r>
              <a:rPr lang="en-US" sz="1800" smtClean="0"/>
              <a:t>Priority housing for first year students</a:t>
            </a:r>
          </a:p>
          <a:p>
            <a:pPr marL="539750" lvl="1" eaLnBrk="1" hangingPunct="1">
              <a:lnSpc>
                <a:spcPts val="2900"/>
              </a:lnSpc>
              <a:buFont typeface="Arial" pitchFamily="34" charset="0"/>
              <a:buChar char="•"/>
            </a:pPr>
            <a:r>
              <a:rPr lang="en-US" sz="1800" smtClean="0"/>
              <a:t>Moderate rental fees (beginning at 400 Euros before State aid)</a:t>
            </a:r>
          </a:p>
          <a:p>
            <a:pPr marL="539750" lvl="1" eaLnBrk="1" hangingPunct="1">
              <a:lnSpc>
                <a:spcPts val="2900"/>
              </a:lnSpc>
              <a:buFont typeface="Arial" pitchFamily="34" charset="0"/>
              <a:buChar char="•"/>
            </a:pPr>
            <a:r>
              <a:rPr lang="en-US" sz="1800" smtClean="0"/>
              <a:t>Dorms and studios equipped with telephone and internet access</a:t>
            </a:r>
          </a:p>
          <a:p>
            <a:pPr marL="539750" lvl="1" eaLnBrk="1" hangingPunct="1">
              <a:lnSpc>
                <a:spcPts val="2900"/>
              </a:lnSpc>
              <a:buFont typeface="Arial" pitchFamily="34" charset="0"/>
              <a:buChar char="•"/>
            </a:pPr>
            <a:r>
              <a:rPr lang="en-US" sz="1800" smtClean="0"/>
              <a:t>Individual bathrooms, common kitchens, washing machines and dryers at your disposal…</a:t>
            </a:r>
          </a:p>
        </p:txBody>
      </p:sp>
      <p:pic>
        <p:nvPicPr>
          <p:cNvPr id="14342" name="Picture 7" descr="Logo+baselineTransparen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5" y="5373688"/>
            <a:ext cx="2016125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8" descr="Chambre Maisel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429000"/>
            <a:ext cx="2592387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9" descr="Maise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9563" y="863600"/>
            <a:ext cx="208915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7120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7772400" cy="11430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fr-FR" sz="2800" b="1" smtClean="0"/>
              <a:t>Évry</a:t>
            </a:r>
            <a:br>
              <a:rPr lang="fr-FR" sz="2800" b="1" smtClean="0"/>
            </a:br>
            <a:r>
              <a:rPr lang="fr-FR" sz="2800" b="1" smtClean="0"/>
              <a:t>A Green, Young, </a:t>
            </a:r>
            <a:r>
              <a:rPr lang="en-US" sz="2800" b="1" smtClean="0"/>
              <a:t>Academic</a:t>
            </a:r>
            <a:r>
              <a:rPr lang="fr-FR" sz="2800" b="1" smtClean="0"/>
              <a:t> City</a:t>
            </a:r>
            <a:r>
              <a:rPr lang="fr-FR" sz="4000" smtClean="0"/>
              <a:t/>
            </a:r>
            <a:br>
              <a:rPr lang="fr-FR" sz="4000" smtClean="0"/>
            </a:br>
            <a:r>
              <a:rPr lang="fr-FR" sz="1600" smtClean="0"/>
              <a:t>www.mairie-evry.fr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179388" y="1557338"/>
            <a:ext cx="5905500" cy="3816350"/>
          </a:xfrm>
        </p:spPr>
        <p:txBody>
          <a:bodyPr/>
          <a:lstStyle/>
          <a:p>
            <a:pPr marL="271463" indent="-271463" eaLnBrk="1" hangingPunct="1">
              <a:lnSpc>
                <a:spcPct val="150000"/>
              </a:lnSpc>
              <a:buClr>
                <a:srgbClr val="73003A"/>
              </a:buClr>
              <a:buSzPct val="100000"/>
              <a:defRPr/>
            </a:pPr>
            <a:r>
              <a:rPr lang="en-US" sz="1600" kern="1200" dirty="0" smtClean="0">
                <a:solidFill>
                  <a:srgbClr val="1A171B"/>
                </a:solidFill>
                <a:cs typeface="+mn-cs"/>
              </a:rPr>
              <a:t>A top level scientific and economic center: Génopole, Arianespace, Paris School of Mines, University, TEM &amp; TSP, CNES, largest Hospital center in the Paris area…</a:t>
            </a:r>
          </a:p>
          <a:p>
            <a:pPr marL="271463" indent="-271463" eaLnBrk="1" hangingPunct="1">
              <a:lnSpc>
                <a:spcPct val="150000"/>
              </a:lnSpc>
              <a:buClr>
                <a:srgbClr val="73003A"/>
              </a:buClr>
              <a:buSzPct val="100000"/>
              <a:defRPr/>
            </a:pPr>
            <a:r>
              <a:rPr lang="en-US" sz="1600" kern="1200" dirty="0" smtClean="0">
                <a:solidFill>
                  <a:srgbClr val="1A171B"/>
                </a:solidFill>
                <a:cs typeface="+mn-cs"/>
              </a:rPr>
              <a:t>A green city: 220 hectares of vegetation, 6 large urban parks</a:t>
            </a:r>
          </a:p>
          <a:p>
            <a:pPr marL="271463" indent="-271463" eaLnBrk="1" hangingPunct="1">
              <a:lnSpc>
                <a:spcPct val="150000"/>
              </a:lnSpc>
              <a:buClr>
                <a:srgbClr val="73003A"/>
              </a:buClr>
              <a:buSzPct val="100000"/>
              <a:defRPr/>
            </a:pPr>
            <a:r>
              <a:rPr lang="en-US" sz="1600" kern="1200" dirty="0" smtClean="0">
                <a:solidFill>
                  <a:srgbClr val="1A171B"/>
                </a:solidFill>
                <a:cs typeface="+mn-cs"/>
              </a:rPr>
              <a:t>2 RER stations, 23 sports facilities, commercial center, movie theaters, swimming pool, ice skating rink, theater…</a:t>
            </a:r>
          </a:p>
          <a:p>
            <a:pPr marL="271463" indent="-271463" eaLnBrk="1" hangingPunct="1">
              <a:lnSpc>
                <a:spcPct val="150000"/>
              </a:lnSpc>
              <a:buClr>
                <a:srgbClr val="73003A"/>
              </a:buClr>
              <a:buSzPct val="100000"/>
              <a:defRPr/>
            </a:pPr>
            <a:r>
              <a:rPr lang="en-US" sz="1600" kern="1200" dirty="0" smtClean="0">
                <a:solidFill>
                  <a:srgbClr val="1A171B"/>
                </a:solidFill>
                <a:cs typeface="+mn-cs"/>
              </a:rPr>
              <a:t>A young city: 13.2% students</a:t>
            </a:r>
          </a:p>
          <a:p>
            <a:pPr marL="271463" indent="-271463" eaLnBrk="1" hangingPunct="1">
              <a:lnSpc>
                <a:spcPct val="150000"/>
              </a:lnSpc>
              <a:buClr>
                <a:srgbClr val="73003A"/>
              </a:buClr>
              <a:buSzPct val="100000"/>
              <a:defRPr/>
            </a:pPr>
            <a:r>
              <a:rPr lang="en-US" sz="1600" kern="1200" dirty="0" smtClean="0">
                <a:solidFill>
                  <a:srgbClr val="1A171B"/>
                </a:solidFill>
                <a:cs typeface="+mn-cs"/>
              </a:rPr>
              <a:t>Close to Paris (35 </a:t>
            </a:r>
            <a:r>
              <a:rPr lang="en-US" sz="1600" kern="1200" dirty="0" err="1" smtClean="0">
                <a:solidFill>
                  <a:srgbClr val="1A171B"/>
                </a:solidFill>
                <a:cs typeface="+mn-cs"/>
              </a:rPr>
              <a:t>kms</a:t>
            </a:r>
            <a:r>
              <a:rPr lang="en-US" sz="1600" kern="1200" dirty="0" smtClean="0">
                <a:solidFill>
                  <a:srgbClr val="1A171B"/>
                </a:solidFill>
                <a:cs typeface="+mn-cs"/>
              </a:rPr>
              <a:t>), its cultural life and economic activities</a:t>
            </a:r>
          </a:p>
        </p:txBody>
      </p:sp>
      <p:pic>
        <p:nvPicPr>
          <p:cNvPr id="15364" name="Picture 5" descr="Frise15%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4505325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Frise15%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8675" y="5805488"/>
            <a:ext cx="4505325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7" descr="Logo+baselineTransparen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5" y="5373688"/>
            <a:ext cx="2016125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9" descr="genopole_10ans_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33375"/>
            <a:ext cx="2449513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20" descr="universite evr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989138"/>
            <a:ext cx="24479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21" descr="p6421_2d1b0a1efbba77974c2d1440583949a7evry2_00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716338"/>
            <a:ext cx="2447925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1789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u contenu 2"/>
          <p:cNvSpPr>
            <a:spLocks noGrp="1"/>
          </p:cNvSpPr>
          <p:nvPr>
            <p:ph idx="1"/>
          </p:nvPr>
        </p:nvSpPr>
        <p:spPr>
          <a:xfrm>
            <a:off x="257175" y="1133475"/>
            <a:ext cx="8512175" cy="4525963"/>
          </a:xfrm>
        </p:spPr>
        <p:txBody>
          <a:bodyPr/>
          <a:lstStyle/>
          <a:p>
            <a:pPr algn="ctr">
              <a:buFont typeface="Arial Bold" charset="0"/>
              <a:buNone/>
            </a:pPr>
            <a:endParaRPr lang="fr-FR" dirty="0" smtClean="0">
              <a:cs typeface="Arial" pitchFamily="34" charset="0"/>
            </a:endParaRPr>
          </a:p>
          <a:p>
            <a:pPr algn="ctr">
              <a:buFont typeface="Arial Bold" charset="0"/>
              <a:buNone/>
            </a:pPr>
            <a:endParaRPr lang="fr-FR" dirty="0" smtClean="0">
              <a:cs typeface="Arial" pitchFamily="34" charset="0"/>
            </a:endParaRPr>
          </a:p>
          <a:p>
            <a:pPr algn="ctr">
              <a:buFont typeface="Arial Bold" charset="0"/>
              <a:buNone/>
            </a:pPr>
            <a:endParaRPr lang="fr-FR" dirty="0" smtClean="0">
              <a:cs typeface="Arial" pitchFamily="34" charset="0"/>
            </a:endParaRPr>
          </a:p>
          <a:p>
            <a:pPr algn="ctr">
              <a:buFont typeface="Arial Bold" charset="0"/>
              <a:buNone/>
            </a:pPr>
            <a:r>
              <a:rPr lang="fr-FR" sz="2800" dirty="0" err="1" smtClean="0">
                <a:cs typeface="Arial" pitchFamily="34" charset="0"/>
              </a:rPr>
              <a:t>Thank</a:t>
            </a:r>
            <a:r>
              <a:rPr lang="fr-FR" sz="2800" dirty="0" smtClean="0">
                <a:cs typeface="Arial" pitchFamily="34" charset="0"/>
              </a:rPr>
              <a:t> </a:t>
            </a:r>
            <a:r>
              <a:rPr lang="fr-FR" sz="2800" dirty="0" err="1" smtClean="0">
                <a:cs typeface="Arial" pitchFamily="34" charset="0"/>
              </a:rPr>
              <a:t>you</a:t>
            </a:r>
            <a:r>
              <a:rPr lang="fr-FR" sz="2800" dirty="0" smtClean="0">
                <a:cs typeface="Arial" pitchFamily="34" charset="0"/>
              </a:rPr>
              <a:t> for </a:t>
            </a:r>
            <a:r>
              <a:rPr lang="fr-FR" sz="2800" dirty="0" err="1" smtClean="0">
                <a:cs typeface="Arial" pitchFamily="34" charset="0"/>
              </a:rPr>
              <a:t>your</a:t>
            </a:r>
            <a:r>
              <a:rPr lang="fr-FR" sz="2800" dirty="0" smtClean="0">
                <a:cs typeface="Arial" pitchFamily="34" charset="0"/>
              </a:rPr>
              <a:t> attention</a:t>
            </a:r>
          </a:p>
          <a:p>
            <a:pPr algn="ctr">
              <a:buFont typeface="Arial Bold" charset="0"/>
              <a:buNone/>
            </a:pPr>
            <a:r>
              <a:rPr lang="fr-FR" sz="2800" dirty="0" smtClean="0">
                <a:solidFill>
                  <a:srgbClr val="1C1599"/>
                </a:solidFill>
                <a:cs typeface="Arial" pitchFamily="34" charset="0"/>
              </a:rPr>
              <a:t>www.telecom-em.eu</a:t>
            </a:r>
            <a:r>
              <a:rPr lang="fr-FR" sz="1800" dirty="0" smtClean="0">
                <a:solidFill>
                  <a:srgbClr val="1C1599"/>
                </a:solidFill>
                <a:cs typeface="Arial" pitchFamily="34" charset="0"/>
              </a:rPr>
              <a:t> </a:t>
            </a:r>
          </a:p>
          <a:p>
            <a:pPr algn="ctr">
              <a:buFont typeface="Arial Bold" charset="0"/>
              <a:buNone/>
            </a:pPr>
            <a:endParaRPr lang="fr-FR" sz="2000" dirty="0" smtClean="0">
              <a:solidFill>
                <a:srgbClr val="1C1599"/>
              </a:solidFill>
              <a:cs typeface="Arial" pitchFamily="34" charset="0"/>
            </a:endParaRPr>
          </a:p>
          <a:p>
            <a:pPr algn="ctr">
              <a:buFont typeface="Arial Bold" charset="0"/>
              <a:buNone/>
            </a:pPr>
            <a:r>
              <a:rPr lang="fr-FR" sz="2000" dirty="0" smtClean="0">
                <a:solidFill>
                  <a:srgbClr val="1C1599"/>
                </a:solidFill>
                <a:cs typeface="Arial" pitchFamily="34" charset="0"/>
              </a:rPr>
              <a:t>bhumika.gupta@telecom-em.eu</a:t>
            </a:r>
          </a:p>
        </p:txBody>
      </p:sp>
    </p:spTree>
    <p:extLst>
      <p:ext uri="{BB962C8B-B14F-4D97-AF65-F5344CB8AC3E}">
        <p14:creationId xmlns:p14="http://schemas.microsoft.com/office/powerpoint/2010/main" xmlns="" val="326930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pPr eaLnBrk="1" hangingPunct="1"/>
            <a:r>
              <a:rPr lang="fr-FR" sz="3200" smtClean="0">
                <a:cs typeface="Arial" pitchFamily="34" charset="0"/>
              </a:rPr>
              <a:t>Education at a glance</a:t>
            </a:r>
          </a:p>
        </p:txBody>
      </p:sp>
      <p:sp>
        <p:nvSpPr>
          <p:cNvPr id="7171" name="ZoneTexte 6"/>
          <p:cNvSpPr txBox="1">
            <a:spLocks noChangeArrowheads="1"/>
          </p:cNvSpPr>
          <p:nvPr/>
        </p:nvSpPr>
        <p:spPr bwMode="auto">
          <a:xfrm>
            <a:off x="971550" y="1557338"/>
            <a:ext cx="7526338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>
              <a:lnSpc>
                <a:spcPct val="150000"/>
              </a:lnSpc>
              <a:buSzPct val="120000"/>
              <a:buFont typeface="Wingdings" pitchFamily="2" charset="2"/>
              <a:buChar char="§"/>
              <a:tabLst>
                <a:tab pos="982663" algn="l"/>
                <a:tab pos="6810375" algn="r"/>
                <a:tab pos="6905625" algn="l"/>
              </a:tabLst>
              <a:defRPr/>
            </a:pPr>
            <a:r>
              <a:rPr lang="en-US" sz="2000" b="1" dirty="0">
                <a:solidFill>
                  <a:srgbClr val="1C1599"/>
                </a:solidFill>
                <a:latin typeface="Arial" charset="0"/>
                <a:ea typeface="+mn-ea"/>
                <a:cs typeface="Arial" pitchFamily="34" charset="0"/>
              </a:rPr>
              <a:t>13 000 </a:t>
            </a:r>
            <a:r>
              <a:rPr lang="en-US" sz="2000" dirty="0">
                <a:solidFill>
                  <a:srgbClr val="1C1599"/>
                </a:solidFill>
                <a:latin typeface="Arial" charset="0"/>
                <a:ea typeface="+mn-ea"/>
                <a:cs typeface="Arial" pitchFamily="34" charset="0"/>
              </a:rPr>
              <a:t>students in Masters of Engineering, Masters in Management, Masters of Science and PhDs</a:t>
            </a:r>
            <a:endParaRPr lang="fr-FR" sz="2000" dirty="0">
              <a:solidFill>
                <a:srgbClr val="1C1599"/>
              </a:solidFill>
              <a:latin typeface="Arial" charset="0"/>
              <a:ea typeface="+mn-ea"/>
              <a:cs typeface="Arial" pitchFamily="34" charset="0"/>
            </a:endParaRPr>
          </a:p>
          <a:p>
            <a:pPr marL="361950" indent="-361950">
              <a:lnSpc>
                <a:spcPct val="150000"/>
              </a:lnSpc>
              <a:buSzPct val="120000"/>
              <a:buFont typeface="Wingdings" pitchFamily="2" charset="2"/>
              <a:buChar char="§"/>
              <a:tabLst>
                <a:tab pos="982663" algn="l"/>
                <a:tab pos="6810375" algn="r"/>
                <a:tab pos="6905625" algn="l"/>
              </a:tabLst>
              <a:defRPr/>
            </a:pPr>
            <a:r>
              <a:rPr lang="en-US" sz="2000" b="1" dirty="0">
                <a:solidFill>
                  <a:srgbClr val="1C1599"/>
                </a:solidFill>
                <a:latin typeface="Arial" charset="0"/>
                <a:ea typeface="+mn-ea"/>
                <a:cs typeface="Arial" pitchFamily="34" charset="0"/>
              </a:rPr>
              <a:t>3 900 </a:t>
            </a:r>
            <a:r>
              <a:rPr lang="en-US" sz="2000" dirty="0">
                <a:solidFill>
                  <a:srgbClr val="1C1599"/>
                </a:solidFill>
                <a:latin typeface="Arial" charset="0"/>
                <a:ea typeface="+mn-ea"/>
                <a:cs typeface="Arial" pitchFamily="34" charset="0"/>
              </a:rPr>
              <a:t>graduates per year</a:t>
            </a:r>
            <a:endParaRPr lang="fr-FR" sz="2000" dirty="0">
              <a:solidFill>
                <a:srgbClr val="1C1599"/>
              </a:solidFill>
              <a:latin typeface="Arial" charset="0"/>
              <a:ea typeface="+mn-ea"/>
              <a:cs typeface="Arial" pitchFamily="34" charset="0"/>
            </a:endParaRPr>
          </a:p>
          <a:p>
            <a:pPr marL="361950" indent="-361950">
              <a:lnSpc>
                <a:spcPct val="150000"/>
              </a:lnSpc>
              <a:buSzPct val="120000"/>
              <a:buFont typeface="Wingdings" pitchFamily="2" charset="2"/>
              <a:buChar char="§"/>
              <a:tabLst>
                <a:tab pos="982663" algn="l"/>
                <a:tab pos="6810375" algn="r"/>
                <a:tab pos="6905625" algn="l"/>
              </a:tabLst>
              <a:defRPr/>
            </a:pPr>
            <a:r>
              <a:rPr lang="en-US" sz="2000" dirty="0">
                <a:solidFill>
                  <a:srgbClr val="1C1599"/>
                </a:solidFill>
                <a:latin typeface="Arial" charset="0"/>
                <a:ea typeface="+mn-ea"/>
                <a:cs typeface="Arial" pitchFamily="34" charset="0"/>
              </a:rPr>
              <a:t>1450 faculty members</a:t>
            </a:r>
          </a:p>
          <a:p>
            <a:pPr marL="361950" indent="-361950">
              <a:lnSpc>
                <a:spcPct val="150000"/>
              </a:lnSpc>
              <a:buSzPct val="120000"/>
              <a:buFont typeface="Wingdings" pitchFamily="2" charset="2"/>
              <a:buChar char="§"/>
              <a:tabLst>
                <a:tab pos="982663" algn="l"/>
                <a:tab pos="6810375" algn="r"/>
                <a:tab pos="6905625" algn="l"/>
              </a:tabLst>
              <a:defRPr/>
            </a:pPr>
            <a:r>
              <a:rPr lang="en-US" sz="2000" b="1" dirty="0">
                <a:solidFill>
                  <a:srgbClr val="1C1599"/>
                </a:solidFill>
                <a:latin typeface="Arial" charset="0"/>
                <a:ea typeface="+mn-ea"/>
                <a:cs typeface="Arial" pitchFamily="34" charset="0"/>
              </a:rPr>
              <a:t>500</a:t>
            </a:r>
            <a:r>
              <a:rPr lang="en-US" sz="2000" dirty="0">
                <a:solidFill>
                  <a:srgbClr val="1C1599"/>
                </a:solidFill>
                <a:latin typeface="Arial" charset="0"/>
                <a:ea typeface="+mn-ea"/>
                <a:cs typeface="Arial" pitchFamily="34" charset="0"/>
              </a:rPr>
              <a:t> international academic partners</a:t>
            </a:r>
          </a:p>
          <a:p>
            <a:pPr marL="361950" indent="-361950">
              <a:lnSpc>
                <a:spcPct val="150000"/>
              </a:lnSpc>
              <a:buSzPct val="120000"/>
              <a:buFont typeface="Wingdings" pitchFamily="2" charset="2"/>
              <a:buChar char="§"/>
              <a:tabLst>
                <a:tab pos="982663" algn="l"/>
                <a:tab pos="6810375" algn="r"/>
                <a:tab pos="6905625" algn="l"/>
              </a:tabLst>
              <a:defRPr/>
            </a:pPr>
            <a:r>
              <a:rPr lang="en-US" sz="2000" b="1" dirty="0">
                <a:solidFill>
                  <a:srgbClr val="1C1599"/>
                </a:solidFill>
                <a:latin typeface="Arial" charset="0"/>
                <a:ea typeface="+mn-ea"/>
                <a:cs typeface="Arial" pitchFamily="34" charset="0"/>
              </a:rPr>
              <a:t>30% </a:t>
            </a:r>
            <a:r>
              <a:rPr lang="en-US" sz="2000" dirty="0">
                <a:solidFill>
                  <a:srgbClr val="1C1599"/>
                </a:solidFill>
                <a:latin typeface="Arial" charset="0"/>
                <a:ea typeface="+mn-ea"/>
                <a:cs typeface="Arial" pitchFamily="34" charset="0"/>
              </a:rPr>
              <a:t>of foreign students, </a:t>
            </a:r>
            <a:r>
              <a:rPr lang="en-US" sz="2000" b="1" dirty="0">
                <a:solidFill>
                  <a:srgbClr val="1C1599"/>
                </a:solidFill>
                <a:latin typeface="Arial" charset="0"/>
                <a:ea typeface="+mn-ea"/>
                <a:cs typeface="Arial" pitchFamily="34" charset="0"/>
              </a:rPr>
              <a:t>60</a:t>
            </a:r>
            <a:r>
              <a:rPr lang="en-US" sz="2000" dirty="0">
                <a:solidFill>
                  <a:srgbClr val="1C1599"/>
                </a:solidFill>
                <a:latin typeface="Arial" charset="0"/>
                <a:ea typeface="+mn-ea"/>
                <a:cs typeface="Arial" pitchFamily="34" charset="0"/>
              </a:rPr>
              <a:t> nationalities</a:t>
            </a:r>
          </a:p>
          <a:p>
            <a:pPr marL="361950" indent="-361950">
              <a:lnSpc>
                <a:spcPct val="150000"/>
              </a:lnSpc>
              <a:buSzPct val="120000"/>
              <a:buFont typeface="Wingdings" pitchFamily="2" charset="2"/>
              <a:buChar char="§"/>
              <a:tabLst>
                <a:tab pos="982663" algn="l"/>
                <a:tab pos="6810375" algn="r"/>
                <a:tab pos="6905625" algn="l"/>
              </a:tabLst>
              <a:defRPr/>
            </a:pPr>
            <a:r>
              <a:rPr lang="en-US" sz="2000" dirty="0">
                <a:solidFill>
                  <a:srgbClr val="1C1599"/>
                </a:solidFill>
                <a:latin typeface="Arial" charset="0"/>
                <a:ea typeface="+mn-ea"/>
                <a:cs typeface="Arial" pitchFamily="34" charset="0"/>
              </a:rPr>
              <a:t>Teaching languages: French and English</a:t>
            </a:r>
            <a:endParaRPr lang="en-US" sz="2000" dirty="0">
              <a:latin typeface="Arial" charset="0"/>
              <a:ea typeface="+mn-ea"/>
              <a:cs typeface="Arial" pitchFamily="34" charset="0"/>
            </a:endParaRPr>
          </a:p>
          <a:p>
            <a:pPr>
              <a:buSzPct val="120000"/>
              <a:tabLst>
                <a:tab pos="982663" algn="l"/>
                <a:tab pos="6810375" algn="r"/>
                <a:tab pos="6905625" algn="l"/>
              </a:tabLst>
              <a:defRPr/>
            </a:pPr>
            <a:endParaRPr lang="fr-FR" sz="2000" dirty="0">
              <a:latin typeface="Arial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00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3200" smtClean="0"/>
              <a:t>School of Management of the Institut Mines-Télécom</a:t>
            </a: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4294967295"/>
          </p:nvPr>
        </p:nvSpPr>
        <p:spPr>
          <a:xfrm>
            <a:off x="4067175" y="6381750"/>
            <a:ext cx="4105275" cy="3603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FR" dirty="0">
              <a:latin typeface="+mn-lt"/>
            </a:endParaRPr>
          </a:p>
        </p:txBody>
      </p:sp>
      <p:pic>
        <p:nvPicPr>
          <p:cNvPr id="4100" name="Picture 2" descr="Cartre IM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14525"/>
            <a:ext cx="5851525" cy="438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à coins arrondis 7"/>
          <p:cNvSpPr/>
          <p:nvPr/>
        </p:nvSpPr>
        <p:spPr>
          <a:xfrm>
            <a:off x="6156176" y="2996952"/>
            <a:ext cx="2592288" cy="216024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1800"/>
              </a:spcAft>
              <a:defRPr/>
            </a:pPr>
            <a:r>
              <a:rPr lang="fr-FR" sz="1200" b="1" dirty="0"/>
              <a:t>1rst </a:t>
            </a:r>
            <a:r>
              <a:rPr lang="en-US" sz="1200" b="1" dirty="0"/>
              <a:t>group of engineering schools in France</a:t>
            </a:r>
            <a:endParaRPr lang="fr-FR" sz="1200" b="1" dirty="0"/>
          </a:p>
          <a:p>
            <a:pPr algn="ctr">
              <a:spcBef>
                <a:spcPts val="0"/>
              </a:spcBef>
              <a:spcAft>
                <a:spcPts val="1800"/>
              </a:spcAft>
              <a:defRPr/>
            </a:pPr>
            <a:r>
              <a:rPr lang="fr-FR" sz="1200" b="1" dirty="0"/>
              <a:t>12,000 </a:t>
            </a:r>
            <a:r>
              <a:rPr lang="fr-FR" sz="1200" b="1" dirty="0" err="1"/>
              <a:t>students</a:t>
            </a:r>
            <a:endParaRPr lang="fr-FR" sz="1200" b="1" dirty="0"/>
          </a:p>
          <a:p>
            <a:pPr algn="ctr">
              <a:spcBef>
                <a:spcPts val="0"/>
              </a:spcBef>
              <a:spcAft>
                <a:spcPts val="1800"/>
              </a:spcAft>
              <a:defRPr/>
            </a:pPr>
            <a:r>
              <a:rPr lang="fr-FR" sz="1200" b="1" dirty="0"/>
              <a:t>1,500 full time </a:t>
            </a:r>
            <a:r>
              <a:rPr lang="fr-FR" sz="1200" b="1" dirty="0" err="1"/>
              <a:t>faculty</a:t>
            </a:r>
            <a:r>
              <a:rPr lang="fr-FR" sz="1200" b="1" dirty="0"/>
              <a:t> </a:t>
            </a:r>
            <a:r>
              <a:rPr lang="fr-FR" sz="1200" b="1" dirty="0" err="1"/>
              <a:t>members</a:t>
            </a:r>
            <a:endParaRPr lang="fr-FR" sz="1200" b="1" dirty="0"/>
          </a:p>
          <a:p>
            <a:pPr algn="ctr">
              <a:spcBef>
                <a:spcPts val="0"/>
              </a:spcBef>
              <a:spcAft>
                <a:spcPts val="1800"/>
              </a:spcAft>
              <a:defRPr/>
            </a:pPr>
            <a:r>
              <a:rPr lang="fr-FR" sz="1200" b="1" dirty="0"/>
              <a:t>Over 2,000 </a:t>
            </a:r>
            <a:r>
              <a:rPr lang="fr-FR" sz="1200" b="1" dirty="0" err="1"/>
              <a:t>graduates</a:t>
            </a:r>
            <a:r>
              <a:rPr lang="fr-FR" sz="1200" b="1" dirty="0"/>
              <a:t> per </a:t>
            </a:r>
            <a:r>
              <a:rPr lang="fr-FR" sz="1200" b="1" dirty="0" err="1"/>
              <a:t>year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xmlns="" val="228006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620713"/>
            <a:ext cx="7993062" cy="769937"/>
          </a:xfrm>
        </p:spPr>
        <p:txBody>
          <a:bodyPr>
            <a:spAutoFit/>
          </a:bodyPr>
          <a:lstStyle/>
          <a:p>
            <a:pPr eaLnBrk="1" hangingPunct="1"/>
            <a:r>
              <a:rPr lang="fr-FR" b="1" smtClean="0">
                <a:solidFill>
                  <a:srgbClr val="333333"/>
                </a:solidFill>
              </a:rPr>
              <a:t>Telecom Business School</a:t>
            </a:r>
          </a:p>
        </p:txBody>
      </p:sp>
      <p:grpSp>
        <p:nvGrpSpPr>
          <p:cNvPr id="5123" name="Group 9"/>
          <p:cNvGrpSpPr>
            <a:grpSpLocks/>
          </p:cNvGrpSpPr>
          <p:nvPr/>
        </p:nvGrpSpPr>
        <p:grpSpPr bwMode="auto">
          <a:xfrm>
            <a:off x="0" y="2214563"/>
            <a:ext cx="9144000" cy="3957637"/>
            <a:chOff x="0" y="1395"/>
            <a:chExt cx="5760" cy="2493"/>
          </a:xfrm>
        </p:grpSpPr>
        <p:pic>
          <p:nvPicPr>
            <p:cNvPr id="5124" name="Picture 5" descr="Frise15%transparent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95"/>
              <a:ext cx="5760" cy="1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5" name="Picture 7" descr="Logo+baselineTransparent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2208"/>
              <a:ext cx="1920" cy="1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8"/>
            <p:cNvSpPr txBox="1">
              <a:spLocks noChangeArrowheads="1"/>
            </p:cNvSpPr>
            <p:nvPr/>
          </p:nvSpPr>
          <p:spPr bwMode="auto">
            <a:xfrm>
              <a:off x="1536" y="3648"/>
              <a:ext cx="273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1900">
                  <a:solidFill>
                    <a:srgbClr val="76004E"/>
                  </a:solidFill>
                </a:rPr>
                <a:t>GRANDE ÉCOLE DE MANAGEMENT</a:t>
              </a:r>
              <a:endParaRPr lang="fr-FR" sz="1800">
                <a:solidFill>
                  <a:srgbClr val="76004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2234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8813" y="1618240"/>
            <a:ext cx="8135937" cy="3416300"/>
          </a:xfrm>
        </p:spPr>
        <p:txBody>
          <a:bodyPr>
            <a:spAutoFit/>
          </a:bodyPr>
          <a:lstStyle/>
          <a:p>
            <a:pPr algn="l" eaLnBrk="1" hangingPunct="1"/>
            <a:r>
              <a:rPr lang="en-US" sz="1800" b="1" dirty="0" smtClean="0">
                <a:solidFill>
                  <a:srgbClr val="1A171B"/>
                </a:solidFill>
              </a:rPr>
              <a:t>	Institution of higher education and research and a member of:</a:t>
            </a:r>
            <a:br>
              <a:rPr lang="en-US" sz="1800" b="1" dirty="0" smtClean="0">
                <a:solidFill>
                  <a:srgbClr val="1A171B"/>
                </a:solidFill>
              </a:rPr>
            </a:br>
            <a:r>
              <a:rPr lang="en-US" sz="1800" b="1" dirty="0" smtClean="0">
                <a:solidFill>
                  <a:srgbClr val="1A171B"/>
                </a:solidFill>
              </a:rPr>
              <a:t/>
            </a:r>
            <a:br>
              <a:rPr lang="en-US" sz="1800" b="1" dirty="0" smtClean="0">
                <a:solidFill>
                  <a:srgbClr val="1A171B"/>
                </a:solidFill>
              </a:rPr>
            </a:br>
            <a:r>
              <a:rPr lang="en-US" sz="1800" i="1" dirty="0" smtClean="0">
                <a:solidFill>
                  <a:srgbClr val="1A171B"/>
                </a:solidFill>
              </a:rPr>
              <a:t>	</a:t>
            </a:r>
            <a:r>
              <a:rPr lang="en-US" sz="1800" dirty="0" err="1" smtClean="0">
                <a:solidFill>
                  <a:srgbClr val="1A171B"/>
                </a:solidFill>
              </a:rPr>
              <a:t>Institut</a:t>
            </a:r>
            <a:r>
              <a:rPr lang="en-US" sz="1800" dirty="0" smtClean="0">
                <a:solidFill>
                  <a:srgbClr val="1A171B"/>
                </a:solidFill>
              </a:rPr>
              <a:t> MINES-TELECOM,</a:t>
            </a:r>
            <a:br>
              <a:rPr lang="en-US" sz="1800" dirty="0" smtClean="0">
                <a:solidFill>
                  <a:srgbClr val="1A171B"/>
                </a:solidFill>
              </a:rPr>
            </a:br>
            <a:r>
              <a:rPr lang="en-US" sz="1800" dirty="0" smtClean="0">
                <a:solidFill>
                  <a:srgbClr val="1A171B"/>
                </a:solidFill>
              </a:rPr>
              <a:t/>
            </a:r>
            <a:br>
              <a:rPr lang="en-US" sz="1800" dirty="0" smtClean="0">
                <a:solidFill>
                  <a:srgbClr val="1A171B"/>
                </a:solidFill>
              </a:rPr>
            </a:br>
            <a:r>
              <a:rPr lang="en-US" sz="1800" i="1" dirty="0" smtClean="0">
                <a:solidFill>
                  <a:srgbClr val="1A171B"/>
                </a:solidFill>
              </a:rPr>
              <a:t>	Association to Advance Collegiate Schools of Business</a:t>
            </a:r>
            <a:r>
              <a:rPr lang="en-US" sz="1800" dirty="0" smtClean="0">
                <a:solidFill>
                  <a:srgbClr val="1A171B"/>
                </a:solidFill>
              </a:rPr>
              <a:t> (AACSB),</a:t>
            </a:r>
            <a:r>
              <a:rPr lang="en-US" sz="1800" i="1" dirty="0" smtClean="0">
                <a:solidFill>
                  <a:srgbClr val="1A171B"/>
                </a:solidFill>
              </a:rPr>
              <a:t/>
            </a:r>
            <a:br>
              <a:rPr lang="en-US" sz="1800" i="1" dirty="0" smtClean="0">
                <a:solidFill>
                  <a:srgbClr val="1A171B"/>
                </a:solidFill>
              </a:rPr>
            </a:br>
            <a:r>
              <a:rPr lang="en-US" sz="1800" i="1" dirty="0" smtClean="0">
                <a:solidFill>
                  <a:srgbClr val="1A171B"/>
                </a:solidFill>
              </a:rPr>
              <a:t>	</a:t>
            </a:r>
            <a:r>
              <a:rPr lang="en-US" sz="1800" dirty="0" smtClean="0">
                <a:solidFill>
                  <a:srgbClr val="1A171B"/>
                </a:solidFill>
              </a:rPr>
              <a:t/>
            </a:r>
            <a:br>
              <a:rPr lang="en-US" sz="1800" dirty="0" smtClean="0">
                <a:solidFill>
                  <a:srgbClr val="1A171B"/>
                </a:solidFill>
              </a:rPr>
            </a:br>
            <a:r>
              <a:rPr lang="en-US" sz="1800" dirty="0" smtClean="0">
                <a:solidFill>
                  <a:srgbClr val="1A171B"/>
                </a:solidFill>
              </a:rPr>
              <a:t>	</a:t>
            </a:r>
            <a:br>
              <a:rPr lang="en-US" sz="1800" dirty="0" smtClean="0">
                <a:solidFill>
                  <a:srgbClr val="1A171B"/>
                </a:solidFill>
              </a:rPr>
            </a:br>
            <a:r>
              <a:rPr lang="en-US" sz="1800" dirty="0" smtClean="0">
                <a:solidFill>
                  <a:srgbClr val="1A171B"/>
                </a:solidFill>
              </a:rPr>
              <a:t>               </a:t>
            </a:r>
            <a:r>
              <a:rPr lang="fr-FR" sz="1800" dirty="0" smtClean="0">
                <a:solidFill>
                  <a:srgbClr val="1A171B"/>
                </a:solidFill>
              </a:rPr>
              <a:t>Chapitre</a:t>
            </a:r>
            <a:r>
              <a:rPr lang="en-US" sz="1800" dirty="0" smtClean="0">
                <a:solidFill>
                  <a:srgbClr val="1A171B"/>
                </a:solidFill>
              </a:rPr>
              <a:t> des </a:t>
            </a:r>
            <a:r>
              <a:rPr lang="en-US" sz="1800" dirty="0" err="1" smtClean="0">
                <a:solidFill>
                  <a:srgbClr val="1A171B"/>
                </a:solidFill>
              </a:rPr>
              <a:t>Ecoles</a:t>
            </a:r>
            <a:r>
              <a:rPr lang="en-US" sz="1800" dirty="0" smtClean="0">
                <a:solidFill>
                  <a:srgbClr val="1A171B"/>
                </a:solidFill>
              </a:rPr>
              <a:t> de Management de la </a:t>
            </a:r>
            <a:r>
              <a:rPr lang="en-US" sz="1800" dirty="0" err="1" smtClean="0">
                <a:solidFill>
                  <a:srgbClr val="1A171B"/>
                </a:solidFill>
              </a:rPr>
              <a:t>Conférence</a:t>
            </a:r>
            <a:r>
              <a:rPr lang="en-US" sz="1800" dirty="0" smtClean="0">
                <a:solidFill>
                  <a:srgbClr val="1A171B"/>
                </a:solidFill>
              </a:rPr>
              <a:t> des </a:t>
            </a:r>
            <a:r>
              <a:rPr lang="en-US" sz="1800" dirty="0" err="1" smtClean="0">
                <a:solidFill>
                  <a:srgbClr val="1A171B"/>
                </a:solidFill>
              </a:rPr>
              <a:t>Grandes</a:t>
            </a:r>
            <a:r>
              <a:rPr lang="en-US" sz="1800" dirty="0" smtClean="0">
                <a:solidFill>
                  <a:srgbClr val="1A171B"/>
                </a:solidFill>
              </a:rPr>
              <a:t> </a:t>
            </a:r>
            <a:br>
              <a:rPr lang="en-US" sz="1800" dirty="0" smtClean="0">
                <a:solidFill>
                  <a:srgbClr val="1A171B"/>
                </a:solidFill>
              </a:rPr>
            </a:br>
            <a:r>
              <a:rPr lang="en-US" sz="1800" dirty="0" smtClean="0">
                <a:solidFill>
                  <a:srgbClr val="1A171B"/>
                </a:solidFill>
              </a:rPr>
              <a:t>               </a:t>
            </a:r>
            <a:r>
              <a:rPr lang="en-US" sz="1800" dirty="0" err="1" smtClean="0">
                <a:solidFill>
                  <a:srgbClr val="1A171B"/>
                </a:solidFill>
              </a:rPr>
              <a:t>Ecoles</a:t>
            </a:r>
            <a:r>
              <a:rPr lang="en-US" sz="1800" dirty="0" smtClean="0">
                <a:solidFill>
                  <a:srgbClr val="1A171B"/>
                </a:solidFill>
              </a:rPr>
              <a:t>, </a:t>
            </a:r>
            <a:br>
              <a:rPr lang="en-US" sz="1800" dirty="0" smtClean="0">
                <a:solidFill>
                  <a:srgbClr val="1A171B"/>
                </a:solidFill>
              </a:rPr>
            </a:br>
            <a:r>
              <a:rPr lang="en-US" sz="1800" dirty="0" smtClean="0">
                <a:solidFill>
                  <a:srgbClr val="1A171B"/>
                </a:solidFill>
              </a:rPr>
              <a:t/>
            </a:r>
            <a:br>
              <a:rPr lang="en-US" sz="1800" dirty="0" smtClean="0">
                <a:solidFill>
                  <a:srgbClr val="1A171B"/>
                </a:solidFill>
              </a:rPr>
            </a:br>
            <a:r>
              <a:rPr lang="en-US" sz="1800" dirty="0" smtClean="0">
                <a:solidFill>
                  <a:srgbClr val="1A171B"/>
                </a:solidFill>
              </a:rPr>
              <a:t>	</a:t>
            </a:r>
            <a:r>
              <a:rPr lang="en-US" sz="1800" dirty="0" err="1" smtClean="0">
                <a:solidFill>
                  <a:srgbClr val="1A171B"/>
                </a:solidFill>
              </a:rPr>
              <a:t>Fondation</a:t>
            </a:r>
            <a:r>
              <a:rPr lang="en-US" sz="1800" dirty="0" smtClean="0">
                <a:solidFill>
                  <a:srgbClr val="1A171B"/>
                </a:solidFill>
              </a:rPr>
              <a:t> </a:t>
            </a:r>
            <a:r>
              <a:rPr lang="en-US" sz="1800" dirty="0" err="1" smtClean="0">
                <a:solidFill>
                  <a:srgbClr val="1A171B"/>
                </a:solidFill>
              </a:rPr>
              <a:t>Nationale</a:t>
            </a:r>
            <a:r>
              <a:rPr lang="en-US" sz="1800" dirty="0" smtClean="0">
                <a:solidFill>
                  <a:srgbClr val="1A171B"/>
                </a:solidFill>
              </a:rPr>
              <a:t> pour </a:t>
            </a:r>
            <a:r>
              <a:rPr lang="fr-FR" sz="1800" dirty="0" smtClean="0">
                <a:solidFill>
                  <a:srgbClr val="1A171B"/>
                </a:solidFill>
              </a:rPr>
              <a:t>l’Enseignement</a:t>
            </a:r>
            <a:r>
              <a:rPr lang="en-US" sz="1800" dirty="0" smtClean="0">
                <a:solidFill>
                  <a:srgbClr val="1A171B"/>
                </a:solidFill>
              </a:rPr>
              <a:t> de la </a:t>
            </a:r>
            <a:r>
              <a:rPr lang="en-US" sz="1800" dirty="0" err="1" smtClean="0">
                <a:solidFill>
                  <a:srgbClr val="1A171B"/>
                </a:solidFill>
              </a:rPr>
              <a:t>Gestion</a:t>
            </a:r>
            <a:r>
              <a:rPr lang="en-US" sz="1800" dirty="0" smtClean="0">
                <a:solidFill>
                  <a:srgbClr val="1A171B"/>
                </a:solidFill>
              </a:rPr>
              <a:t> (FNEGE).</a:t>
            </a:r>
            <a:br>
              <a:rPr lang="en-US" sz="1800" dirty="0" smtClean="0">
                <a:solidFill>
                  <a:srgbClr val="1A171B"/>
                </a:solidFill>
              </a:rPr>
            </a:br>
            <a:endParaRPr lang="fr-FR" sz="1800" dirty="0" smtClean="0">
              <a:solidFill>
                <a:srgbClr val="1A171B"/>
              </a:solidFill>
            </a:endParaRPr>
          </a:p>
        </p:txBody>
      </p:sp>
      <p:pic>
        <p:nvPicPr>
          <p:cNvPr id="6147" name="Picture 3" descr="Frise15%transpar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25" y="5805488"/>
            <a:ext cx="4491038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6" descr="Frise15%transpar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5734050"/>
            <a:ext cx="4491037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042988" y="188913"/>
            <a:ext cx="72009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b="1" dirty="0" smtClean="0"/>
              <a:t>Important Accreditations</a:t>
            </a:r>
          </a:p>
          <a:p>
            <a:pPr algn="ctr" eaLnBrk="0" hangingPunct="0">
              <a:spcBef>
                <a:spcPct val="50000"/>
              </a:spcBef>
            </a:pPr>
            <a:endParaRPr lang="en-US" i="1" dirty="0"/>
          </a:p>
          <a:p>
            <a:pPr algn="ctr" eaLnBrk="0" hangingPunct="0">
              <a:spcBef>
                <a:spcPct val="50000"/>
              </a:spcBef>
            </a:pPr>
            <a:r>
              <a:rPr lang="en-US" b="1" dirty="0" smtClean="0"/>
              <a:t>AMBA  Accreditation : </a:t>
            </a:r>
            <a:r>
              <a:rPr lang="en-US" i="1" dirty="0" smtClean="0"/>
              <a:t>Association of Master of Business Administration</a:t>
            </a:r>
          </a:p>
          <a:p>
            <a:pPr algn="ctr" eaLnBrk="0" hangingPunct="0">
              <a:spcBef>
                <a:spcPct val="50000"/>
              </a:spcBef>
            </a:pPr>
            <a:endParaRPr lang="en-US" i="1" dirty="0" smtClean="0"/>
          </a:p>
          <a:p>
            <a:pPr algn="ctr" eaLnBrk="0" hangingPunct="0">
              <a:spcBef>
                <a:spcPct val="50000"/>
              </a:spcBef>
            </a:pPr>
            <a:endParaRPr lang="en-US" i="1" dirty="0"/>
          </a:p>
        </p:txBody>
      </p:sp>
      <p:pic>
        <p:nvPicPr>
          <p:cNvPr id="6150" name="Picture 8" descr="aascb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2768600"/>
            <a:ext cx="90963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0" descr="logoC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3388" y="3454400"/>
            <a:ext cx="10429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13" descr="LOGO C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44900"/>
            <a:ext cx="935037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11" descr="FNEG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4368800"/>
            <a:ext cx="8096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7" descr="Logo+baselineTransparent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2500" y="5418138"/>
            <a:ext cx="217487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3" descr="Institut Mines Télécom">
            <a:hlinkClick r:id="rId9" tooltip="&quot;Institut Mines-Télécom&quot;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1666875"/>
            <a:ext cx="5429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9" descr="efmd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13" y="5010150"/>
            <a:ext cx="4572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619250" y="4813300"/>
            <a:ext cx="6840538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800" i="1" dirty="0">
                <a:solidFill>
                  <a:srgbClr val="1A171B"/>
                </a:solidFill>
                <a:latin typeface="Arial" charset="0"/>
                <a:ea typeface="ＭＳ Ｐゴシック"/>
                <a:cs typeface="+mj-cs"/>
              </a:rPr>
              <a:t>European Foundation for Management Development</a:t>
            </a:r>
            <a:r>
              <a:rPr lang="en-US" sz="1800" dirty="0">
                <a:solidFill>
                  <a:srgbClr val="1A171B"/>
                </a:solidFill>
                <a:latin typeface="Arial" charset="0"/>
                <a:ea typeface="ＭＳ Ｐゴシック"/>
                <a:cs typeface="+mj-cs"/>
              </a:rPr>
              <a:t> (EFMD),</a:t>
            </a:r>
            <a:endParaRPr lang="fr-FR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185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 txBox="1">
            <a:spLocks noGrp="1"/>
          </p:cNvSpPr>
          <p:nvPr/>
        </p:nvSpPr>
        <p:spPr bwMode="auto">
          <a:xfrm>
            <a:off x="576263" y="6453188"/>
            <a:ext cx="923925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fr-FR" sz="1200" dirty="0">
                <a:solidFill>
                  <a:schemeClr val="tx2"/>
                </a:solidFill>
                <a:latin typeface="+mn-lt"/>
              </a:rPr>
              <a:t>page </a:t>
            </a:r>
            <a:fld id="{BFA6613F-B4BC-44A4-92DF-6F621221EA36}" type="slidenum">
              <a:rPr lang="fr-FR" sz="1200">
                <a:solidFill>
                  <a:schemeClr val="tx2"/>
                </a:solidFill>
                <a:latin typeface="+mn-lt"/>
              </a:rPr>
              <a:pPr>
                <a:defRPr/>
              </a:pPr>
              <a:t>6</a:t>
            </a:fld>
            <a:endParaRPr lang="fr-FR" sz="12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3600" dirty="0" err="1" smtClean="0">
                <a:latin typeface="+mn-lt"/>
              </a:rPr>
              <a:t>Rankings</a:t>
            </a:r>
            <a:endParaRPr lang="fr-FR" sz="3600" dirty="0">
              <a:latin typeface="+mn-lt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>
          <a:xfrm>
            <a:off x="1020763" y="3284538"/>
            <a:ext cx="4751387" cy="224155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spcAft>
                <a:spcPts val="1200"/>
              </a:spcAft>
            </a:pPr>
            <a:endParaRPr lang="en-US" sz="800" smtClean="0"/>
          </a:p>
          <a:p>
            <a:pPr eaLnBrk="1" hangingPunct="1">
              <a:spcAft>
                <a:spcPts val="1800"/>
              </a:spcAft>
              <a:buClr>
                <a:schemeClr val="bg2"/>
              </a:buClr>
            </a:pPr>
            <a:r>
              <a:rPr lang="en-US" sz="1600" smtClean="0"/>
              <a:t>4th best business school in France regarding salary upon graduation (</a:t>
            </a:r>
            <a:r>
              <a:rPr lang="en-US" sz="1600" i="1" smtClean="0"/>
              <a:t>Challenges</a:t>
            </a:r>
            <a:r>
              <a:rPr lang="en-US" sz="1600" smtClean="0"/>
              <a:t>, December 2011)</a:t>
            </a:r>
          </a:p>
          <a:p>
            <a:pPr eaLnBrk="1" hangingPunct="1">
              <a:spcAft>
                <a:spcPts val="1800"/>
              </a:spcAft>
              <a:buClr>
                <a:schemeClr val="bg2"/>
              </a:buClr>
            </a:pPr>
            <a:r>
              <a:rPr lang="en-US" sz="1600" smtClean="0"/>
              <a:t>6th best business school in France (</a:t>
            </a:r>
            <a:r>
              <a:rPr lang="en-US" sz="1600" i="1" smtClean="0"/>
              <a:t>Le Nouvel Observateur</a:t>
            </a:r>
            <a:r>
              <a:rPr lang="en-US" sz="1600" smtClean="0"/>
              <a:t>, January 2012)</a:t>
            </a:r>
          </a:p>
          <a:p>
            <a:pPr eaLnBrk="1" hangingPunct="1">
              <a:spcAft>
                <a:spcPts val="1800"/>
              </a:spcAft>
              <a:buClr>
                <a:schemeClr val="bg2"/>
              </a:buClr>
            </a:pPr>
            <a:r>
              <a:rPr lang="en-US" sz="1600" smtClean="0"/>
              <a:t>6th best business school in France for pedagogy (</a:t>
            </a:r>
            <a:r>
              <a:rPr lang="en-US" sz="1600" i="1" smtClean="0"/>
              <a:t>Le Point</a:t>
            </a:r>
            <a:r>
              <a:rPr lang="en-US" sz="1600" smtClean="0"/>
              <a:t>, February 2012)</a:t>
            </a:r>
          </a:p>
          <a:p>
            <a:pPr eaLnBrk="1" hangingPunct="1"/>
            <a:endParaRPr lang="en-US" smtClean="0"/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4294967295"/>
          </p:nvPr>
        </p:nvSpPr>
        <p:spPr>
          <a:xfrm>
            <a:off x="4067175" y="6381750"/>
            <a:ext cx="4105275" cy="3603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FR" dirty="0"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116013" y="1341438"/>
            <a:ext cx="7488237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271463" indent="-271463">
              <a:spcBef>
                <a:spcPct val="20000"/>
              </a:spcBef>
              <a:spcAft>
                <a:spcPts val="1200"/>
              </a:spcAft>
              <a:buClr>
                <a:schemeClr val="bg2"/>
              </a:buClr>
              <a:buSzPct val="75000"/>
              <a:buFont typeface="Wingdings 2" pitchFamily="18" charset="2"/>
              <a:buChar char="¢"/>
              <a:defRPr/>
            </a:pPr>
            <a:endParaRPr lang="fr-FR" sz="700" kern="0" dirty="0">
              <a:latin typeface="+mn-lt"/>
            </a:endParaRPr>
          </a:p>
          <a:p>
            <a:pPr marL="271463" indent="-271463">
              <a:spcBef>
                <a:spcPct val="20000"/>
              </a:spcBef>
              <a:spcAft>
                <a:spcPts val="1800"/>
              </a:spcAft>
              <a:buClr>
                <a:schemeClr val="bg2"/>
              </a:buClr>
              <a:buSzPct val="75000"/>
              <a:buFont typeface="Wingdings 2" pitchFamily="18" charset="2"/>
              <a:buChar char="¢"/>
              <a:defRPr/>
            </a:pPr>
            <a:r>
              <a:rPr lang="en-US" sz="1600" kern="0" dirty="0" smtClean="0"/>
              <a:t>24th </a:t>
            </a:r>
            <a:r>
              <a:rPr lang="en-US" sz="1600" kern="0" dirty="0"/>
              <a:t>in the Master's in Management ranking of the Financial Times (2</a:t>
            </a:r>
            <a:r>
              <a:rPr lang="en-US" sz="1600" kern="0" baseline="30000" dirty="0"/>
              <a:t>nd</a:t>
            </a:r>
            <a:r>
              <a:rPr lang="en-US" sz="1600" kern="0" dirty="0"/>
              <a:t> in “e-business”)</a:t>
            </a:r>
          </a:p>
          <a:p>
            <a:pPr marL="271463" indent="-271463">
              <a:spcBef>
                <a:spcPct val="20000"/>
              </a:spcBef>
              <a:spcAft>
                <a:spcPts val="1800"/>
              </a:spcAft>
              <a:buClr>
                <a:schemeClr val="bg2"/>
              </a:buClr>
              <a:buSzPct val="75000"/>
              <a:buFont typeface="Wingdings 2" pitchFamily="18" charset="2"/>
              <a:buChar char="¢"/>
              <a:defRPr/>
            </a:pPr>
            <a:r>
              <a:rPr lang="en-US" sz="1600" kern="0" dirty="0"/>
              <a:t>2</a:t>
            </a:r>
            <a:r>
              <a:rPr lang="en-US" sz="1600" kern="0" baseline="30000" dirty="0"/>
              <a:t>nd</a:t>
            </a:r>
            <a:r>
              <a:rPr lang="en-US" sz="1600" kern="0" dirty="0"/>
              <a:t> best business school in France for Financial Aid (</a:t>
            </a:r>
            <a:r>
              <a:rPr lang="en-US" sz="1600" i="1" kern="0" dirty="0"/>
              <a:t>Challenges</a:t>
            </a:r>
            <a:r>
              <a:rPr lang="en-US" sz="1600" kern="0" dirty="0"/>
              <a:t>, December </a:t>
            </a:r>
            <a:r>
              <a:rPr lang="en-US" sz="1600" kern="0" dirty="0" smtClean="0"/>
              <a:t>2013)</a:t>
            </a:r>
            <a:endParaRPr lang="en-US" sz="1600" kern="0" dirty="0"/>
          </a:p>
          <a:p>
            <a:pPr marL="271463" indent="-271463">
              <a:spcBef>
                <a:spcPct val="20000"/>
              </a:spcBef>
              <a:spcAft>
                <a:spcPts val="1800"/>
              </a:spcAft>
              <a:buClr>
                <a:schemeClr val="bg2"/>
              </a:buClr>
              <a:buSzPct val="75000"/>
              <a:buFont typeface="Wingdings 2" pitchFamily="18" charset="2"/>
              <a:buChar char="¢"/>
              <a:defRPr/>
            </a:pPr>
            <a:r>
              <a:rPr lang="en-US" sz="1600" kern="0" dirty="0"/>
              <a:t>2</a:t>
            </a:r>
            <a:r>
              <a:rPr lang="en-US" sz="1600" kern="0" baseline="30000" dirty="0"/>
              <a:t>nd</a:t>
            </a:r>
            <a:r>
              <a:rPr lang="en-US" sz="1600" kern="0" dirty="0"/>
              <a:t> best business school in France for “Added Value” (</a:t>
            </a:r>
            <a:r>
              <a:rPr lang="en-US" sz="1600" i="1" kern="0" dirty="0"/>
              <a:t>Le Point</a:t>
            </a:r>
            <a:r>
              <a:rPr lang="en-US" sz="1600" kern="0" dirty="0"/>
              <a:t>, February </a:t>
            </a:r>
            <a:r>
              <a:rPr lang="en-US" sz="1600" kern="0" dirty="0" smtClean="0"/>
              <a:t>2013)</a:t>
            </a:r>
            <a:endParaRPr lang="en-US" sz="1600" kern="0" dirty="0"/>
          </a:p>
        </p:txBody>
      </p:sp>
      <p:pic>
        <p:nvPicPr>
          <p:cNvPr id="23559" name="Picture 12" descr="IMG_80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9725"/>
            <a:ext cx="26987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5306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1258888" y="260350"/>
            <a:ext cx="6764337" cy="4953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r-FR" sz="3200" b="1" smtClean="0"/>
              <a:t>Key </a:t>
            </a:r>
            <a:r>
              <a:rPr lang="en-US" sz="3200" b="1" smtClean="0"/>
              <a:t>Numbers</a:t>
            </a:r>
          </a:p>
        </p:txBody>
      </p:sp>
      <p:sp>
        <p:nvSpPr>
          <p:cNvPr id="8195" name="Espace réservé du contenu 2"/>
          <p:cNvSpPr>
            <a:spLocks noGrp="1"/>
          </p:cNvSpPr>
          <p:nvPr>
            <p:ph idx="1"/>
          </p:nvPr>
        </p:nvSpPr>
        <p:spPr>
          <a:xfrm>
            <a:off x="1120775" y="1042988"/>
            <a:ext cx="1003300" cy="3970337"/>
          </a:xfrm>
          <a:solidFill>
            <a:srgbClr val="76004E">
              <a:alpha val="50195"/>
            </a:srgbClr>
          </a:solidFill>
        </p:spPr>
        <p:txBody>
          <a:bodyPr/>
          <a:lstStyle/>
          <a:p>
            <a:pPr indent="-358775" algn="r" eaLnBrk="1" hangingPunct="1">
              <a:lnSpc>
                <a:spcPts val="2100"/>
              </a:lnSpc>
              <a:buFont typeface="Wingdings 2" pitchFamily="18" charset="2"/>
              <a:buNone/>
            </a:pPr>
            <a:r>
              <a:rPr lang="fr-FR" sz="1600" b="1" smtClean="0">
                <a:cs typeface="Arial" pitchFamily="34" charset="0"/>
              </a:rPr>
              <a:t>80+</a:t>
            </a:r>
          </a:p>
          <a:p>
            <a:pPr indent="-358775" algn="r" eaLnBrk="1" hangingPunct="1">
              <a:lnSpc>
                <a:spcPts val="2100"/>
              </a:lnSpc>
              <a:buFont typeface="Wingdings 2" pitchFamily="18" charset="2"/>
              <a:buNone/>
            </a:pPr>
            <a:r>
              <a:rPr lang="fr-FR" sz="1600" b="1" smtClean="0">
                <a:cs typeface="Arial" pitchFamily="34" charset="0"/>
              </a:rPr>
              <a:t>1</a:t>
            </a:r>
          </a:p>
          <a:p>
            <a:pPr indent="-358775" algn="r" eaLnBrk="1" hangingPunct="1">
              <a:lnSpc>
                <a:spcPts val="2100"/>
              </a:lnSpc>
              <a:buFont typeface="Wingdings 2" pitchFamily="18" charset="2"/>
              <a:buNone/>
            </a:pPr>
            <a:r>
              <a:rPr lang="fr-FR" sz="1600" b="1" smtClean="0">
                <a:cs typeface="Arial" pitchFamily="34" charset="0"/>
              </a:rPr>
              <a:t>1</a:t>
            </a:r>
          </a:p>
          <a:p>
            <a:pPr indent="-358775" algn="r" eaLnBrk="1" hangingPunct="1">
              <a:lnSpc>
                <a:spcPts val="2100"/>
              </a:lnSpc>
              <a:buFont typeface="Wingdings 2" pitchFamily="18" charset="2"/>
              <a:buNone/>
            </a:pPr>
            <a:r>
              <a:rPr lang="fr-FR" sz="1600" b="1" smtClean="0">
                <a:cs typeface="Arial" pitchFamily="34" charset="0"/>
              </a:rPr>
              <a:t>12</a:t>
            </a:r>
          </a:p>
          <a:p>
            <a:pPr indent="-358775" algn="r" eaLnBrk="1" hangingPunct="1">
              <a:lnSpc>
                <a:spcPts val="2100"/>
              </a:lnSpc>
              <a:buFont typeface="Wingdings 2" pitchFamily="18" charset="2"/>
              <a:buNone/>
            </a:pPr>
            <a:r>
              <a:rPr lang="fr-FR" sz="1600" b="1" smtClean="0">
                <a:cs typeface="Arial" pitchFamily="34" charset="0"/>
              </a:rPr>
              <a:t>6</a:t>
            </a:r>
          </a:p>
          <a:p>
            <a:pPr indent="-358775" algn="r" eaLnBrk="1" hangingPunct="1">
              <a:lnSpc>
                <a:spcPts val="2100"/>
              </a:lnSpc>
              <a:buFont typeface="Wingdings 2" pitchFamily="18" charset="2"/>
              <a:buNone/>
            </a:pPr>
            <a:r>
              <a:rPr lang="fr-FR" sz="1600" b="1" smtClean="0">
                <a:cs typeface="Arial" pitchFamily="34" charset="0"/>
              </a:rPr>
              <a:t>2</a:t>
            </a:r>
          </a:p>
          <a:p>
            <a:pPr indent="-358775" algn="r" eaLnBrk="1" hangingPunct="1">
              <a:lnSpc>
                <a:spcPts val="2100"/>
              </a:lnSpc>
              <a:buFont typeface="Wingdings 2" pitchFamily="18" charset="2"/>
              <a:buNone/>
            </a:pPr>
            <a:r>
              <a:rPr lang="fr-FR" sz="1600" b="1" smtClean="0">
                <a:cs typeface="Arial" pitchFamily="34" charset="0"/>
              </a:rPr>
              <a:t>3</a:t>
            </a:r>
          </a:p>
          <a:p>
            <a:pPr indent="-358775" algn="r" eaLnBrk="1" hangingPunct="1">
              <a:lnSpc>
                <a:spcPts val="2100"/>
              </a:lnSpc>
              <a:buFont typeface="Wingdings 2" pitchFamily="18" charset="2"/>
              <a:buNone/>
            </a:pPr>
            <a:r>
              <a:rPr lang="fr-FR" sz="1600" b="1" smtClean="0">
                <a:cs typeface="Arial" pitchFamily="34" charset="0"/>
              </a:rPr>
              <a:t>1</a:t>
            </a:r>
          </a:p>
          <a:p>
            <a:pPr indent="-358775" algn="r" eaLnBrk="1" hangingPunct="1">
              <a:lnSpc>
                <a:spcPts val="2100"/>
              </a:lnSpc>
              <a:buFont typeface="Wingdings 2" pitchFamily="18" charset="2"/>
              <a:buNone/>
            </a:pPr>
            <a:r>
              <a:rPr lang="fr-FR" sz="1600" b="1" smtClean="0">
                <a:cs typeface="Arial" pitchFamily="34" charset="0"/>
              </a:rPr>
              <a:t>1</a:t>
            </a:r>
          </a:p>
          <a:p>
            <a:pPr indent="-358775" algn="r" eaLnBrk="1" hangingPunct="1">
              <a:lnSpc>
                <a:spcPts val="2100"/>
              </a:lnSpc>
              <a:buFont typeface="Wingdings 2" pitchFamily="18" charset="2"/>
              <a:buNone/>
            </a:pPr>
            <a:r>
              <a:rPr lang="fr-FR" sz="1600" b="1" smtClean="0">
                <a:cs typeface="Arial" pitchFamily="34" charset="0"/>
              </a:rPr>
              <a:t>100+</a:t>
            </a:r>
          </a:p>
          <a:p>
            <a:pPr indent="-358775" algn="r" eaLnBrk="1" hangingPunct="1">
              <a:lnSpc>
                <a:spcPts val="2100"/>
              </a:lnSpc>
              <a:buFont typeface="Wingdings 2" pitchFamily="18" charset="2"/>
              <a:buNone/>
            </a:pPr>
            <a:r>
              <a:rPr lang="fr-FR" sz="1600" b="1" smtClean="0">
                <a:cs typeface="Arial" pitchFamily="34" charset="0"/>
              </a:rPr>
              <a:t>700+</a:t>
            </a:r>
          </a:p>
          <a:p>
            <a:pPr indent="-358775" algn="r" eaLnBrk="1" hangingPunct="1">
              <a:lnSpc>
                <a:spcPts val="2100"/>
              </a:lnSpc>
              <a:buFont typeface="Wingdings 2" pitchFamily="18" charset="2"/>
              <a:buNone/>
            </a:pPr>
            <a:r>
              <a:rPr lang="fr-FR" sz="1600" b="1" smtClean="0">
                <a:cs typeface="Arial" pitchFamily="34" charset="0"/>
              </a:rPr>
              <a:t>40mn</a:t>
            </a:r>
          </a:p>
          <a:p>
            <a:pPr indent="-358775" eaLnBrk="1" hangingPunct="1"/>
            <a:endParaRPr lang="fr-FR" smtClean="0"/>
          </a:p>
        </p:txBody>
      </p:sp>
      <p:pic>
        <p:nvPicPr>
          <p:cNvPr id="8196" name="Picture 3" descr="Frise15%transpar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25" y="5805488"/>
            <a:ext cx="4491038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3" descr="Frise15%transpar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52963" y="5805488"/>
            <a:ext cx="4491037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7" descr="Logo+baselineTranspar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2500" y="5418138"/>
            <a:ext cx="217487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2286000" y="981075"/>
            <a:ext cx="5165725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ts val="2500"/>
              </a:lnSpc>
              <a:buFont typeface="Wingdings 2" pitchFamily="18" charset="2"/>
              <a:buNone/>
            </a:pPr>
            <a:r>
              <a:rPr lang="en-US" sz="1600"/>
              <a:t>Nationalities on Campus</a:t>
            </a:r>
          </a:p>
          <a:p>
            <a:pPr eaLnBrk="0" hangingPunct="0">
              <a:lnSpc>
                <a:spcPts val="2500"/>
              </a:lnSpc>
              <a:buFont typeface="Wingdings 2" pitchFamily="18" charset="2"/>
              <a:buNone/>
            </a:pPr>
            <a:r>
              <a:rPr lang="en-US" sz="1600"/>
              <a:t>Professor for 18 students</a:t>
            </a:r>
          </a:p>
          <a:p>
            <a:pPr eaLnBrk="0" hangingPunct="0">
              <a:lnSpc>
                <a:spcPts val="2500"/>
              </a:lnSpc>
              <a:buFont typeface="Wingdings 2" pitchFamily="18" charset="2"/>
              <a:buNone/>
            </a:pPr>
            <a:r>
              <a:rPr lang="en-US" sz="1600"/>
              <a:t>Integrated Master’s in Management</a:t>
            </a:r>
          </a:p>
          <a:p>
            <a:pPr eaLnBrk="0" hangingPunct="0">
              <a:lnSpc>
                <a:spcPts val="2500"/>
              </a:lnSpc>
              <a:buFont typeface="Wingdings 2" pitchFamily="18" charset="2"/>
              <a:buNone/>
            </a:pPr>
            <a:r>
              <a:rPr lang="en-US" sz="1600"/>
              <a:t>Specialized Majors for the Master’s in Management</a:t>
            </a:r>
          </a:p>
          <a:p>
            <a:pPr eaLnBrk="0" hangingPunct="0">
              <a:lnSpc>
                <a:spcPts val="2500"/>
              </a:lnSpc>
              <a:buFont typeface="Wingdings 2" pitchFamily="18" charset="2"/>
              <a:buNone/>
            </a:pPr>
            <a:r>
              <a:rPr lang="en-US" sz="1600"/>
              <a:t>Specialized Master’s Degrees</a:t>
            </a:r>
          </a:p>
          <a:p>
            <a:pPr eaLnBrk="0" hangingPunct="0">
              <a:lnSpc>
                <a:spcPts val="2500"/>
              </a:lnSpc>
              <a:buFont typeface="Wingdings 2" pitchFamily="18" charset="2"/>
              <a:buNone/>
            </a:pPr>
            <a:r>
              <a:rPr lang="en-US" sz="1600"/>
              <a:t>Masters of Science</a:t>
            </a:r>
          </a:p>
          <a:p>
            <a:pPr eaLnBrk="0" hangingPunct="0">
              <a:lnSpc>
                <a:spcPts val="2500"/>
              </a:lnSpc>
              <a:buFont typeface="Wingdings 2" pitchFamily="18" charset="2"/>
              <a:buNone/>
            </a:pPr>
            <a:r>
              <a:rPr lang="en-US" sz="1600"/>
              <a:t>Summer School Program Options</a:t>
            </a:r>
          </a:p>
          <a:p>
            <a:pPr eaLnBrk="0" hangingPunct="0">
              <a:lnSpc>
                <a:spcPts val="2500"/>
              </a:lnSpc>
              <a:buFont typeface="Wingdings 2" pitchFamily="18" charset="2"/>
              <a:buNone/>
            </a:pPr>
            <a:r>
              <a:rPr lang="en-US" sz="1600"/>
              <a:t>Executive MBA</a:t>
            </a:r>
          </a:p>
          <a:p>
            <a:pPr eaLnBrk="0" hangingPunct="0">
              <a:lnSpc>
                <a:spcPts val="2500"/>
              </a:lnSpc>
              <a:buFont typeface="Wingdings 2" pitchFamily="18" charset="2"/>
              <a:buNone/>
            </a:pPr>
            <a:r>
              <a:rPr lang="en-US" sz="1600"/>
              <a:t>PhD</a:t>
            </a:r>
          </a:p>
          <a:p>
            <a:pPr eaLnBrk="0" hangingPunct="0">
              <a:lnSpc>
                <a:spcPts val="2500"/>
              </a:lnSpc>
              <a:buFont typeface="Wingdings 2" pitchFamily="18" charset="2"/>
              <a:buNone/>
            </a:pPr>
            <a:r>
              <a:rPr lang="en-US" sz="1600"/>
              <a:t>Partner Universities</a:t>
            </a:r>
          </a:p>
          <a:p>
            <a:pPr eaLnBrk="0" hangingPunct="0">
              <a:lnSpc>
                <a:spcPts val="2500"/>
              </a:lnSpc>
              <a:buFont typeface="Wingdings 2" pitchFamily="18" charset="2"/>
              <a:buNone/>
            </a:pPr>
            <a:r>
              <a:rPr lang="en-US" sz="1600"/>
              <a:t>On-campus Student Housing Units</a:t>
            </a:r>
          </a:p>
          <a:p>
            <a:pPr eaLnBrk="0" hangingPunct="0">
              <a:lnSpc>
                <a:spcPts val="2500"/>
              </a:lnSpc>
              <a:buFont typeface="Wingdings 2" pitchFamily="18" charset="2"/>
              <a:buNone/>
            </a:pPr>
            <a:r>
              <a:rPr lang="en-US" sz="1600"/>
              <a:t>From the Center of Paris</a:t>
            </a:r>
          </a:p>
        </p:txBody>
      </p:sp>
    </p:spTree>
    <p:extLst>
      <p:ext uri="{BB962C8B-B14F-4D97-AF65-F5344CB8AC3E}">
        <p14:creationId xmlns:p14="http://schemas.microsoft.com/office/powerpoint/2010/main" xmlns="" val="115444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52400"/>
            <a:ext cx="6248400" cy="762000"/>
          </a:xfrm>
        </p:spPr>
        <p:txBody>
          <a:bodyPr/>
          <a:lstStyle/>
          <a:p>
            <a:pPr algn="l" eaLnBrk="1" hangingPunct="1"/>
            <a:r>
              <a:rPr lang="fr-FR" sz="3200" b="1" smtClean="0">
                <a:solidFill>
                  <a:schemeClr val="tx1"/>
                </a:solidFill>
              </a:rPr>
              <a:t>Quality Resources</a:t>
            </a:r>
            <a:endParaRPr lang="fr-FR" sz="4800" smtClean="0">
              <a:solidFill>
                <a:schemeClr val="tx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987425"/>
            <a:ext cx="4551363" cy="4313238"/>
          </a:xfrm>
        </p:spPr>
        <p:txBody>
          <a:bodyPr>
            <a:spAutoFit/>
          </a:bodyPr>
          <a:lstStyle/>
          <a:p>
            <a:pPr marL="182563" indent="-182563" algn="l" eaLnBrk="1" hangingPunct="1">
              <a:lnSpc>
                <a:spcPct val="170000"/>
              </a:lnSpc>
              <a:buClr>
                <a:srgbClr val="FF6600"/>
              </a:buClr>
              <a:buFontTx/>
              <a:buChar char="•"/>
            </a:pPr>
            <a:r>
              <a:rPr lang="en-US" sz="1600" smtClean="0"/>
              <a:t>One professor for every 18 students</a:t>
            </a:r>
          </a:p>
          <a:p>
            <a:pPr marL="182563" indent="-182563" algn="l" eaLnBrk="1" hangingPunct="1">
              <a:lnSpc>
                <a:spcPct val="170000"/>
              </a:lnSpc>
              <a:buClr>
                <a:srgbClr val="FF6600"/>
              </a:buClr>
              <a:buFontTx/>
              <a:buChar char="•"/>
            </a:pPr>
            <a:r>
              <a:rPr lang="en-US" sz="1600" smtClean="0"/>
              <a:t>Unlimited internet access, IT center open  24/7, Wifi</a:t>
            </a:r>
          </a:p>
          <a:p>
            <a:pPr marL="182563" indent="-182563" algn="l" eaLnBrk="1" hangingPunct="1">
              <a:lnSpc>
                <a:spcPct val="170000"/>
              </a:lnSpc>
              <a:buClr>
                <a:srgbClr val="FF6600"/>
              </a:buClr>
              <a:buFontTx/>
              <a:buChar char="•"/>
            </a:pPr>
            <a:r>
              <a:rPr lang="en-US" sz="1600" smtClean="0"/>
              <a:t>30,500 media resources/publications in our online library</a:t>
            </a:r>
          </a:p>
          <a:p>
            <a:pPr marL="182563" indent="-182563" algn="l" eaLnBrk="1" hangingPunct="1">
              <a:lnSpc>
                <a:spcPct val="170000"/>
              </a:lnSpc>
              <a:buClr>
                <a:srgbClr val="FF6600"/>
              </a:buClr>
              <a:buFontTx/>
              <a:buChar char="•"/>
            </a:pPr>
            <a:r>
              <a:rPr lang="en-US" sz="1600" smtClean="0"/>
              <a:t>Audiovisual studio</a:t>
            </a:r>
          </a:p>
          <a:p>
            <a:pPr marL="182563" indent="-182563" algn="l" eaLnBrk="1" hangingPunct="1">
              <a:lnSpc>
                <a:spcPct val="170000"/>
              </a:lnSpc>
              <a:buClr>
                <a:srgbClr val="FF6600"/>
              </a:buClr>
              <a:buFontTx/>
              <a:buChar char="•"/>
            </a:pPr>
            <a:r>
              <a:rPr lang="en-US" sz="1600" smtClean="0"/>
              <a:t>Radio studio</a:t>
            </a:r>
          </a:p>
          <a:p>
            <a:pPr marL="182563" indent="-182563" algn="l" eaLnBrk="1" hangingPunct="1">
              <a:lnSpc>
                <a:spcPct val="170000"/>
              </a:lnSpc>
              <a:buClr>
                <a:srgbClr val="FF6600"/>
              </a:buClr>
              <a:buFontTx/>
              <a:buChar char="•"/>
            </a:pPr>
            <a:r>
              <a:rPr lang="en-US" sz="1600" smtClean="0"/>
              <a:t>Multimedia Language Laboratory </a:t>
            </a:r>
          </a:p>
          <a:p>
            <a:pPr marL="182563" indent="-182563" algn="l" eaLnBrk="1" hangingPunct="1">
              <a:lnSpc>
                <a:spcPct val="170000"/>
              </a:lnSpc>
              <a:buClr>
                <a:srgbClr val="FF6600"/>
              </a:buClr>
              <a:buFontTx/>
              <a:buChar char="•"/>
            </a:pPr>
            <a:r>
              <a:rPr lang="en-US" sz="1600" smtClean="0"/>
              <a:t>Business accelerator (incubator)</a:t>
            </a:r>
            <a:endParaRPr lang="en-US" sz="1200" smtClean="0"/>
          </a:p>
          <a:p>
            <a:pPr marL="182563" indent="-182563" algn="l" eaLnBrk="1" hangingPunct="1">
              <a:lnSpc>
                <a:spcPct val="80000"/>
              </a:lnSpc>
            </a:pPr>
            <a:endParaRPr lang="fr-FR" sz="1200" smtClean="0"/>
          </a:p>
        </p:txBody>
      </p:sp>
      <p:pic>
        <p:nvPicPr>
          <p:cNvPr id="9220" name="Picture 5" descr="Frise15%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34050"/>
            <a:ext cx="4505325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 descr="Frise15%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8675" y="5734050"/>
            <a:ext cx="4505325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 descr="Logo+baselineTransparen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938" y="5373688"/>
            <a:ext cx="2016125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4" descr="IMG_815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163" y="620713"/>
            <a:ext cx="3168650" cy="211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12" descr="Sall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997200"/>
            <a:ext cx="3024187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0981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1116013" y="260350"/>
            <a:ext cx="6262687" cy="4841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r-FR" sz="3200" b="1" smtClean="0"/>
              <a:t>Our Partners</a:t>
            </a:r>
          </a:p>
        </p:txBody>
      </p:sp>
      <p:pic>
        <p:nvPicPr>
          <p:cNvPr id="11267" name="Picture 5" descr="Frise15%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4505325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5" descr="Frise15%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8675" y="5876925"/>
            <a:ext cx="45053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7" descr="Logo+baselineTransparen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5" y="5373688"/>
            <a:ext cx="2016125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3" descr="Carte Monde TEM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1484313"/>
            <a:ext cx="6038850" cy="3457575"/>
          </a:xfrm>
        </p:spPr>
      </p:pic>
      <p:sp>
        <p:nvSpPr>
          <p:cNvPr id="11271" name="Rectangle 8"/>
          <p:cNvSpPr>
            <a:spLocks noChangeArrowheads="1"/>
          </p:cNvSpPr>
          <p:nvPr/>
        </p:nvSpPr>
        <p:spPr bwMode="auto">
          <a:xfrm>
            <a:off x="6156325" y="1052513"/>
            <a:ext cx="2879725" cy="4208462"/>
          </a:xfrm>
          <a:prstGeom prst="rect">
            <a:avLst/>
          </a:prstGeom>
          <a:noFill/>
          <a:ln w="12700">
            <a:solidFill>
              <a:srgbClr val="76004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Argentina, Australia,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Brazil, Barbados,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Canada, Columbia, Czech Republic,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Denmark,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Estonia,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Finland,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Great Britain, Germany,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Hungary, Hong Kong,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India, Ireland, Italy, 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Japan,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Malaysia, Mexico,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New-Zealand, Netherlands,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Philippines, Poland, Portugal,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Romania, Russia, Republic of China,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Spain, Slovakia, Slovenia, 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Sweden, South Korea,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South Africa, Singapore,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Taiwan, Thailand, Tunisia, Turkey,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United States of America,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Venezuela</a:t>
            </a:r>
          </a:p>
          <a:p>
            <a:pPr>
              <a:lnSpc>
                <a:spcPts val="1300"/>
              </a:lnSpc>
              <a:spcBef>
                <a:spcPct val="20000"/>
              </a:spcBef>
              <a:buClr>
                <a:srgbClr val="808080"/>
              </a:buClr>
              <a:buSzPct val="75000"/>
            </a:pPr>
            <a:r>
              <a:rPr lang="en-US" sz="1000" b="1">
                <a:solidFill>
                  <a:srgbClr val="000000"/>
                </a:solidFill>
              </a:rPr>
              <a:t>Vietnam</a:t>
            </a:r>
          </a:p>
        </p:txBody>
      </p:sp>
    </p:spTree>
    <p:extLst>
      <p:ext uri="{BB962C8B-B14F-4D97-AF65-F5344CB8AC3E}">
        <p14:creationId xmlns:p14="http://schemas.microsoft.com/office/powerpoint/2010/main" xmlns="" val="213803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673</Words>
  <Application>Microsoft Office PowerPoint</Application>
  <PresentationFormat>Affichage à l'écran (4:3)</PresentationFormat>
  <Paragraphs>142</Paragraphs>
  <Slides>14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Diapositive 1</vt:lpstr>
      <vt:lpstr>Education at a glance</vt:lpstr>
      <vt:lpstr>School of Management of the Institut Mines-Télécom</vt:lpstr>
      <vt:lpstr>Telecom Business School</vt:lpstr>
      <vt:lpstr> Institution of higher education and research and a member of:   Institut MINES-TELECOM,   Association to Advance Collegiate Schools of Business (AACSB),                    Chapitre des Ecoles de Management de la Conférence des Grandes                 Ecoles,    Fondation Nationale pour l’Enseignement de la Gestion (FNEGE). </vt:lpstr>
      <vt:lpstr>Rankings</vt:lpstr>
      <vt:lpstr>Key Numbers</vt:lpstr>
      <vt:lpstr>Quality Resources</vt:lpstr>
      <vt:lpstr>Our Partners</vt:lpstr>
      <vt:lpstr>The Campus</vt:lpstr>
      <vt:lpstr>Student Life on Campus</vt:lpstr>
      <vt:lpstr>La MAISEL (Student Housing) www.maisel.it-sudparis.eu</vt:lpstr>
      <vt:lpstr>Évry A Green, Young, Academic City www.mairie-evry.fr</vt:lpstr>
      <vt:lpstr>Diapositive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Bhumika GUPTA</dc:creator>
  <cp:lastModifiedBy>gupta_bh</cp:lastModifiedBy>
  <cp:revision>19</cp:revision>
  <dcterms:created xsi:type="dcterms:W3CDTF">2014-11-06T12:48:29Z</dcterms:created>
  <dcterms:modified xsi:type="dcterms:W3CDTF">2016-03-12T23:47:34Z</dcterms:modified>
</cp:coreProperties>
</file>